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8" r:id="rId3"/>
    <p:sldId id="479" r:id="rId4"/>
    <p:sldId id="365" r:id="rId5"/>
    <p:sldId id="366" r:id="rId6"/>
    <p:sldId id="367" r:id="rId7"/>
    <p:sldId id="368" r:id="rId8"/>
    <p:sldId id="369" r:id="rId9"/>
    <p:sldId id="426" r:id="rId10"/>
    <p:sldId id="427" r:id="rId11"/>
    <p:sldId id="428" r:id="rId12"/>
    <p:sldId id="370" r:id="rId13"/>
    <p:sldId id="371" r:id="rId14"/>
    <p:sldId id="372" r:id="rId15"/>
    <p:sldId id="373" r:id="rId16"/>
    <p:sldId id="374" r:id="rId17"/>
    <p:sldId id="257" r:id="rId18"/>
    <p:sldId id="376" r:id="rId19"/>
    <p:sldId id="480" r:id="rId20"/>
    <p:sldId id="447" r:id="rId21"/>
    <p:sldId id="448" r:id="rId22"/>
    <p:sldId id="429" r:id="rId23"/>
    <p:sldId id="430" r:id="rId24"/>
    <p:sldId id="431" r:id="rId25"/>
    <p:sldId id="439" r:id="rId26"/>
    <p:sldId id="432" r:id="rId27"/>
    <p:sldId id="481" r:id="rId28"/>
    <p:sldId id="451" r:id="rId29"/>
    <p:sldId id="452" r:id="rId30"/>
    <p:sldId id="442" r:id="rId31"/>
    <p:sldId id="443" r:id="rId32"/>
    <p:sldId id="445" r:id="rId33"/>
    <p:sldId id="444" r:id="rId34"/>
    <p:sldId id="456" r:id="rId35"/>
    <p:sldId id="459" r:id="rId36"/>
    <p:sldId id="440" r:id="rId37"/>
    <p:sldId id="460" r:id="rId38"/>
    <p:sldId id="441" r:id="rId39"/>
    <p:sldId id="457" r:id="rId40"/>
    <p:sldId id="458" r:id="rId41"/>
    <p:sldId id="461" r:id="rId42"/>
    <p:sldId id="462" r:id="rId43"/>
    <p:sldId id="463" r:id="rId44"/>
    <p:sldId id="464" r:id="rId45"/>
    <p:sldId id="465" r:id="rId46"/>
    <p:sldId id="473" r:id="rId47"/>
    <p:sldId id="474" r:id="rId48"/>
    <p:sldId id="475" r:id="rId49"/>
    <p:sldId id="438" r:id="rId50"/>
    <p:sldId id="476" r:id="rId51"/>
    <p:sldId id="466" r:id="rId52"/>
    <p:sldId id="47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FF"/>
    <a:srgbClr val="66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34D3-5E41-4FAC-A5FF-97A39F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C6A18-EFFD-4B53-A2A9-00A6431C9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7552B-DC88-4882-A09C-B07EB3C9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27A55-F2D3-48C1-80F2-CA952AC2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82318-88F1-4D73-94A7-C5B9E02F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1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D17A-6B46-40B3-BBA4-3D81FED0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32E2E-9A9F-4ACE-8664-E55C2458E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98B71-CF3A-441F-96EB-BC5AA863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9561-A128-4E89-A37C-221ECC0B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8D6C7-4E40-4D04-A232-34E41A03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6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38309-2064-41D2-8A40-0A6D0B923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EB3BB-4F9B-49D7-93EC-AB951A72F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D6D75-3F7F-4560-8FB7-525CD32B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C6836-6B36-4F41-8AF5-7B87F9A7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2F6AF-6C6B-4671-9ADC-4A36BD07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1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D6DF-FCA5-485C-B648-6EA99F25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19A95-7B59-44D3-ACE3-E9BE3392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4CA94-37C0-45F6-9215-21135C13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3DE1E-EF05-4629-AA7B-B83C076E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1DF1E-A088-4A3E-BB3A-4D33C18E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3357-7F21-4FF0-8BE6-0202E096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5D905-416D-4E50-9458-13CA93117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3A33-566A-485A-A659-84ACAC38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B0698-D3C1-48AB-8136-C9ECCE12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31F37-98B9-4941-825A-CBE6E947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7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3914-94D7-4DA2-9E59-D2F47114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5654-ACE5-4B53-BCB8-034D54D9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16FB9-07B8-4C32-9705-B980A6534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B8FE8-B33F-4922-9F50-E54C4AF7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2ECB2-9CF8-4033-97CA-3DAE6EA5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C9D7C-0AAE-40EA-9DDB-013469CA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55FA-E16B-476C-8170-4B1F9716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1DB2B-BA94-42C2-AC5E-785DBF070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9BD53-2DDE-4C76-8DF1-263B5B0ED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FB31F-6ED9-4A85-9FA4-4261D1E55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77D16-83D6-478D-B33D-D9C6F47BB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6CD32-823F-4B19-B496-E5E29A6D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67EE54-3626-44A1-988B-A9207EB1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735A06-73F2-4917-A124-D222F545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0308-1BED-4140-9491-D541C7BD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70656-378A-4412-A385-2D52376D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2E65B-B95A-4BE0-95D8-3DF6C337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2B2D5-EE50-4649-BF73-E6D56A94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6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FF299-A6C2-4D8A-BC50-F599D163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60775-7F78-4AC1-8675-921A8252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B2889-65DC-46A8-988C-CBD3AFCC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5B15-A1B8-460B-9328-0E4FF11B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81720-CFF2-4C37-BDCF-A6BBE1A34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3E62E-8173-4F4F-B832-46DE0F640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16AEB-81F3-42DC-9A75-8DBAE6AF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8FDB9-4074-42F3-B8BB-230AFA3C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74FCE-0361-4612-BB03-7154A7A8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6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1E69-1695-4B02-AB6F-9FF12E34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E86FC5-D2C0-4E11-96C8-F2ABD7E9E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2B824-46A8-4592-B808-E9D400551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E824D-DC96-455B-926C-FF811322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11009-1876-4751-988C-69A87F83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74166-874C-41E8-BED0-ADC585AE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4BADC-C1EC-455F-A987-524BC70F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6ECB0-7100-40F3-AEFC-A70FB420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8A942-C745-4F3D-A3FF-F6F505318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EC8F3-B706-4047-B34F-AD8CEC5FDF7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7998C-327D-4A80-8C62-2F3CE5981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4DB0-F979-4516-9DB8-770B73693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51C3-C30C-4A9B-B83D-32E04E8E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3C21-7880-451B-AE4E-283615551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10. Bias and confounding. Overview of study design.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3CF13-F828-4533-86AA-21A06C6D8D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FA.Iskakova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7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5130D-8BDD-4550-8494-84F3AA95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3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DB904-1DEC-4170-A055-EB1451443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5">
            <a:extLst>
              <a:ext uri="{FF2B5EF4-FFF2-40B4-BE49-F238E27FC236}">
                <a16:creationId xmlns:a16="http://schemas.microsoft.com/office/drawing/2014/main" id="{406287DF-FA98-4109-A145-7E6A6DFA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D0E573-E022-40C1-9E76-44738398B452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4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D04279C1-853F-4DB6-BAB7-6555F314C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>
                <a:solidFill>
                  <a:srgbClr val="0000FF"/>
                </a:solidFill>
              </a:rPr>
              <a:t>Effect of confounding </a:t>
            </a:r>
          </a:p>
        </p:txBody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47038122-A27E-41C5-9380-9166DEC8B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397126"/>
            <a:ext cx="7772400" cy="369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dirty="0"/>
              <a:t>Totally or partially account for the apparent effect </a:t>
            </a:r>
          </a:p>
          <a:p>
            <a:pPr eaLnBrk="1" hangingPunct="1">
              <a:buFontTx/>
              <a:buNone/>
            </a:pPr>
            <a:endParaRPr lang="en-US" altLang="ru-RU" dirty="0"/>
          </a:p>
          <a:p>
            <a:pPr eaLnBrk="1" hangingPunct="1">
              <a:buFontTx/>
              <a:buNone/>
            </a:pPr>
            <a:r>
              <a:rPr lang="en-US" altLang="ru-RU" dirty="0"/>
              <a:t>Mask an underlying true association </a:t>
            </a:r>
          </a:p>
          <a:p>
            <a:pPr eaLnBrk="1" hangingPunct="1">
              <a:buFontTx/>
              <a:buNone/>
            </a:pPr>
            <a:endParaRPr lang="en-US" altLang="ru-RU" dirty="0"/>
          </a:p>
          <a:p>
            <a:pPr eaLnBrk="1" hangingPunct="1">
              <a:buFontTx/>
              <a:buNone/>
            </a:pPr>
            <a:r>
              <a:rPr lang="en-US" altLang="ru-RU" dirty="0"/>
              <a:t>Reverse the actual direction of association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>
            <a:extLst>
              <a:ext uri="{FF2B5EF4-FFF2-40B4-BE49-F238E27FC236}">
                <a16:creationId xmlns:a16="http://schemas.microsoft.com/office/drawing/2014/main" id="{BB5EE31A-1EAD-4570-AC4D-5FD9098A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9D1008-D938-48E1-9F91-43B05588ABD3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400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C11958A5-3CEA-4C96-94F9-279DB0782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>
                <a:solidFill>
                  <a:srgbClr val="0000FF"/>
                </a:solidFill>
              </a:rPr>
              <a:t>Control of confounding variables</a:t>
            </a:r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92D71B1A-064D-4442-8233-11859897D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2800" y="1676401"/>
            <a:ext cx="6172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/>
              <a:t>During designing stage: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/>
              <a:t>Randomization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/>
              <a:t>Restriction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/>
              <a:t>Matching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ru-RU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/>
              <a:t>During analysis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/>
              <a:t>Standardization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/>
              <a:t>Stratification/pooling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/>
              <a:t>Multivariate analysis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5">
            <a:extLst>
              <a:ext uri="{FF2B5EF4-FFF2-40B4-BE49-F238E27FC236}">
                <a16:creationId xmlns:a16="http://schemas.microsoft.com/office/drawing/2014/main" id="{D5D2BA49-997B-4EBB-8A27-EDFE7291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A6C0F0-E142-474D-B1BB-6C4AF689236A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40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9F9D4D3-4221-4C34-A084-D096804F1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>
                <a:solidFill>
                  <a:srgbClr val="0000FF"/>
                </a:solidFill>
              </a:rPr>
              <a:t>Criteria to asses the strength of evidence for cause and effect relationship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3958990B-FFE1-4522-AD74-306FE4E6D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ru-RU"/>
              <a:t>    Observational studies have many biases and confounding. Experimental studies if properly done can show cause-effect relationship. But they are not usually feasible due to ethical issues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ru-RU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ru-RU"/>
              <a:t>    In the absence of an experimental trail, the following criteria (Bradford Hill criteria) are used to asses the strength of evidence for a cause and effect relationship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5">
            <a:extLst>
              <a:ext uri="{FF2B5EF4-FFF2-40B4-BE49-F238E27FC236}">
                <a16:creationId xmlns:a16="http://schemas.microsoft.com/office/drawing/2014/main" id="{9E826D44-4AFC-4518-B258-5A299340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2B29C-832D-4239-9ED4-E94691F4363E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ru-RU" sz="1400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E3558BC0-DA68-46D1-B7C7-0B3343F08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600" b="1">
                <a:solidFill>
                  <a:srgbClr val="0000FF"/>
                </a:solidFill>
              </a:rPr>
              <a:t>Criteria to asses the strength…</a:t>
            </a:r>
          </a:p>
        </p:txBody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461DD6DA-8457-4909-9A13-92F975381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229600" cy="5257800"/>
          </a:xfrm>
        </p:spPr>
        <p:txBody>
          <a:bodyPr/>
          <a:lstStyle/>
          <a:p>
            <a:pPr marL="990600" lvl="1" indent="-533400" algn="just">
              <a:buFontTx/>
              <a:buAutoNum type="arabicPeriod"/>
            </a:pPr>
            <a:r>
              <a:rPr lang="en-US" altLang="ru-RU" b="1" i="1">
                <a:solidFill>
                  <a:srgbClr val="0000FF"/>
                </a:solidFill>
              </a:rPr>
              <a:t>Strength of association</a:t>
            </a:r>
            <a:r>
              <a:rPr lang="en-US" altLang="ru-RU"/>
              <a:t>: The stronger the association the more likely it is causal</a:t>
            </a:r>
          </a:p>
          <a:p>
            <a:pPr marL="609600" indent="-609600" algn="just">
              <a:buNone/>
            </a:pPr>
            <a:endParaRPr lang="en-US" altLang="ru-RU"/>
          </a:p>
          <a:p>
            <a:pPr marL="990600" lvl="1" indent="-533400" algn="just">
              <a:buNone/>
            </a:pPr>
            <a:r>
              <a:rPr lang="en-US" altLang="ru-RU"/>
              <a:t>2.  </a:t>
            </a:r>
            <a:r>
              <a:rPr lang="en-US" altLang="ru-RU" b="1" i="1">
                <a:solidFill>
                  <a:srgbClr val="0000FF"/>
                </a:solidFill>
              </a:rPr>
              <a:t>Consistency of association</a:t>
            </a:r>
            <a:r>
              <a:rPr lang="en-US" altLang="ru-RU"/>
              <a:t>: The more consistent, the more likely it is causal</a:t>
            </a:r>
          </a:p>
          <a:p>
            <a:pPr marL="609600" indent="-609600" algn="just">
              <a:buNone/>
            </a:pPr>
            <a:endParaRPr lang="en-US" altLang="ru-RU"/>
          </a:p>
          <a:p>
            <a:pPr marL="609600" indent="-609600" algn="just">
              <a:buNone/>
            </a:pPr>
            <a:r>
              <a:rPr lang="en-US" altLang="ru-RU"/>
              <a:t>      3. </a:t>
            </a:r>
            <a:r>
              <a:rPr lang="en-US" altLang="ru-RU" b="1" i="1">
                <a:solidFill>
                  <a:srgbClr val="0000FF"/>
                </a:solidFill>
              </a:rPr>
              <a:t>Specificity of association</a:t>
            </a:r>
            <a:r>
              <a:rPr lang="en-US" altLang="ru-RU"/>
              <a:t>: If single exposure linked to single disease more likely </a:t>
            </a:r>
          </a:p>
          <a:p>
            <a:pPr marL="609600" indent="-609600" algn="just">
              <a:buNone/>
            </a:pPr>
            <a:endParaRPr lang="en-US" altLang="ru-RU"/>
          </a:p>
          <a:p>
            <a:pPr marL="609600" indent="-609600" algn="just">
              <a:buNone/>
            </a:pPr>
            <a:r>
              <a:rPr lang="en-US" altLang="ru-RU"/>
              <a:t>      4. </a:t>
            </a:r>
            <a:r>
              <a:rPr lang="en-US" altLang="ru-RU" b="1" i="1">
                <a:solidFill>
                  <a:srgbClr val="0000FF"/>
                </a:solidFill>
              </a:rPr>
              <a:t>Temporal relationship</a:t>
            </a:r>
            <a:r>
              <a:rPr lang="en-US" altLang="ru-RU"/>
              <a:t>: The exposure must come before the disease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5">
            <a:extLst>
              <a:ext uri="{FF2B5EF4-FFF2-40B4-BE49-F238E27FC236}">
                <a16:creationId xmlns:a16="http://schemas.microsoft.com/office/drawing/2014/main" id="{A54DF652-F9FE-4654-A85A-85B03A7D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6DA3FC-14CD-47A7-ACD9-98165D4FFCAA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ru-RU" sz="1400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8FC1A80C-B8DB-4BE6-9109-4D0D81063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600" b="1">
                <a:solidFill>
                  <a:srgbClr val="0000FF"/>
                </a:solidFill>
              </a:rPr>
              <a:t>Criteria to asses the strength…</a:t>
            </a:r>
          </a:p>
        </p:txBody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E2029EF9-4F8B-4C78-A47F-02187687C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/>
              <a:t>5. </a:t>
            </a:r>
            <a:r>
              <a:rPr lang="en-US" altLang="ru-RU" b="1" i="1">
                <a:solidFill>
                  <a:srgbClr val="0000FF"/>
                </a:solidFill>
              </a:rPr>
              <a:t>Dose-response relationship</a:t>
            </a:r>
            <a:r>
              <a:rPr lang="en-US" altLang="ru-RU"/>
              <a:t>: risk of disease increase with increasing exposure with factor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/>
              <a:t>6. </a:t>
            </a:r>
            <a:r>
              <a:rPr lang="en-US" altLang="ru-RU" b="1" i="1">
                <a:solidFill>
                  <a:srgbClr val="0000FF"/>
                </a:solidFill>
              </a:rPr>
              <a:t>Biological plausibility</a:t>
            </a:r>
            <a:r>
              <a:rPr lang="en-US" altLang="ru-RU"/>
              <a:t>: Knowledge of association coherent with biology and descriptive epidemiology of the disease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/>
              <a:t>7. </a:t>
            </a:r>
            <a:r>
              <a:rPr lang="en-US" altLang="ru-RU" b="1" i="1">
                <a:solidFill>
                  <a:srgbClr val="0000FF"/>
                </a:solidFill>
              </a:rPr>
              <a:t>Reversibility</a:t>
            </a:r>
            <a:r>
              <a:rPr lang="en-US" altLang="ru-RU"/>
              <a:t>: Eliminating the exposure should be followed by a decrease in the incidence rate of the disease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C352-4F88-464A-90B8-9F475F43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/>
          <a:lstStyle/>
          <a:p>
            <a:r>
              <a:rPr lang="en-US" dirty="0"/>
              <a:t>Overview of epidemiological studies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3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5">
            <a:extLst>
              <a:ext uri="{FF2B5EF4-FFF2-40B4-BE49-F238E27FC236}">
                <a16:creationId xmlns:a16="http://schemas.microsoft.com/office/drawing/2014/main" id="{B0FA4CF5-2099-406A-BAE3-4522940E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999601-4F99-4F22-B6A1-F16BA707BB51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ru-RU" sz="140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69FAF902-276C-4478-A921-8E9DDA60E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ru-RU" sz="3200" b="1"/>
              <a:t>Study design</a:t>
            </a:r>
          </a:p>
        </p:txBody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8820B6FB-4418-478B-B04E-A7D2619B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792414"/>
            <a:ext cx="7772400" cy="33035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GB" altLang="ru-RU" dirty="0"/>
              <a:t>    Study design is the arrangement of conditions for the collection and analysis of data to provide the most accurate answer to a question in the most economical way.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F48E-C9A0-4217-9A2D-D76BA957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Study Design Core Competency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306BC-4EF6-48CE-B8C1-746CB768FDAC}"/>
              </a:ext>
            </a:extLst>
          </p:cNvPr>
          <p:cNvSpPr/>
          <p:nvPr/>
        </p:nvSpPr>
        <p:spPr>
          <a:xfrm>
            <a:off x="1543049" y="1933575"/>
            <a:ext cx="9191625" cy="381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Core Competency #1</a:t>
            </a: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Design and Conduct a Good Quality Student Project </a:t>
            </a:r>
          </a:p>
          <a:p>
            <a:pPr marL="457200" indent="-45720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Core Competency #2</a:t>
            </a: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Life-long Learning </a:t>
            </a:r>
          </a:p>
          <a:p>
            <a:pPr marL="457200" indent="-45720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Learning Objectives:</a:t>
            </a:r>
          </a:p>
          <a:p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– given a scenario, identify the study design </a:t>
            </a:r>
          </a:p>
          <a:p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– contrast advantages, disadvantages of study design</a:t>
            </a:r>
          </a:p>
          <a:p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– given a question, suggest the appropriate design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3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Biostatistics and Research Design, #6350 1.Confounding 2.Study Design 10-11.&quot;">
            <a:extLst>
              <a:ext uri="{FF2B5EF4-FFF2-40B4-BE49-F238E27FC236}">
                <a16:creationId xmlns:a16="http://schemas.microsoft.com/office/drawing/2014/main" id="{BEFE6D35-ABE4-4431-BB0E-41D9D15C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3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E92A-6DFB-422F-85BE-F4D7641B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Research Designs: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AF579D-BE59-4BED-852D-D8E4D6B7A862}"/>
              </a:ext>
            </a:extLst>
          </p:cNvPr>
          <p:cNvSpPr/>
          <p:nvPr/>
        </p:nvSpPr>
        <p:spPr>
          <a:xfrm>
            <a:off x="1638300" y="1895475"/>
            <a:ext cx="9715500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Research Designs: Overview Many study designs; review Dawson and Trapp, Chapter 2 (2004)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Major Types: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–Observational studies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–Experimental studies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08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FB16-1605-496B-9C89-8181A7C9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Overview of Study Designs Observational (no intervention)</a:t>
            </a:r>
            <a:endParaRPr lang="en-US" sz="32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3F09FB4-B661-42B1-AC0F-CF839C93A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99157"/>
              </p:ext>
            </p:extLst>
          </p:nvPr>
        </p:nvGraphicFramePr>
        <p:xfrm>
          <a:off x="838200" y="1690690"/>
          <a:ext cx="10820400" cy="4364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575">
                  <a:extLst>
                    <a:ext uri="{9D8B030D-6E8A-4147-A177-3AD203B41FA5}">
                      <a16:colId xmlns:a16="http://schemas.microsoft.com/office/drawing/2014/main" val="2495352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3699822845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1988731254"/>
                    </a:ext>
                  </a:extLst>
                </a:gridCol>
              </a:tblGrid>
              <a:tr h="351451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Experimental (intervention)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Observational (no intervention) 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71388"/>
                  </a:ext>
                </a:extLst>
              </a:tr>
              <a:tr h="615039"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Randomized Clinical Trial/non Randomized Controlled trial 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Descriptive”</a:t>
                      </a:r>
                      <a:endParaRPr lang="en-US" sz="24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n>
                            <a:noFill/>
                          </a:ln>
                        </a:rPr>
                        <a:t>Analytical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113035"/>
                  </a:ext>
                </a:extLst>
              </a:tr>
              <a:tr h="878627"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RCT Example: “Phase 3 1% Azithromycin vs. Tobramycin”; </a:t>
                      </a:r>
                      <a:r>
                        <a:rPr lang="en-US" b="1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Protzko</a:t>
                      </a:r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 et al., IOVS 2007. </a:t>
                      </a:r>
                      <a:endParaRPr lang="en-US" b="1" dirty="0">
                        <a:ln>
                          <a:noFill/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“Case Report, “Case Series 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Study risk factors, natural history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737240"/>
                  </a:ext>
                </a:extLst>
              </a:tr>
              <a:tr h="615039"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RCT Example: FDA Phase III Trial 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n>
                            <a:noFill/>
                          </a:ln>
                        </a:rPr>
                        <a:t>Clinical series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Case-Control 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04414"/>
                  </a:ext>
                </a:extLst>
              </a:tr>
              <a:tr h="351451">
                <a:tc rowSpan="3"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RCT Example: Many Student Projects 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Prospective Cohort Example: Age-Related Eye Disease Study “AREDs” Abstract, AREDS Res. Group, Control Clin Trials, 1999</a:t>
                      </a:r>
                      <a:endParaRPr lang="en-US" b="1" dirty="0">
                        <a:ln>
                          <a:noFill/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Prospective Cohort Study 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8467"/>
                  </a:ext>
                </a:extLst>
              </a:tr>
              <a:tr h="615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Retrospective Cohort Study 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  <a:p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765607"/>
                  </a:ext>
                </a:extLst>
              </a:tr>
              <a:tr h="5881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Cross Sectional Study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89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6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AE8E-B54E-421B-A687-2E4967B5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Open Sans"/>
              </a:rPr>
              <a:t>Characteristics of Study Designs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997CA6-303D-489D-BB28-CDC140F09EEA}"/>
              </a:ext>
            </a:extLst>
          </p:cNvPr>
          <p:cNvSpPr/>
          <p:nvPr/>
        </p:nvSpPr>
        <p:spPr>
          <a:xfrm>
            <a:off x="9401175" y="1761213"/>
            <a:ext cx="2600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/>
              </a:rPr>
              <a:t>Exposure(s) of interest?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/>
              </a:rPr>
              <a:t>Outcome(s) of interest?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/>
              </a:rPr>
              <a:t>Population investigated?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/>
              </a:rPr>
              <a:t> Recruitment?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/>
              </a:rPr>
              <a:t> Study design?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/>
              </a:rPr>
              <a:t> Strengths?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Open Sans"/>
              </a:rPr>
              <a:t> Limitations?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C45621-9B34-48E3-91AF-CE2C4961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18872"/>
              </p:ext>
            </p:extLst>
          </p:nvPr>
        </p:nvGraphicFramePr>
        <p:xfrm>
          <a:off x="1000125" y="1761213"/>
          <a:ext cx="8128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498951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17034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69608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5013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Unit of observation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E assessed before outcome?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444444"/>
                          </a:solidFill>
                          <a:latin typeface="Open Sans"/>
                        </a:rPr>
                        <a:t>Investigator controls E?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1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RCT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Individual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Yes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1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Group RCT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Group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Yes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4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Cohort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Individual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Yes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7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Case- control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Individual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No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2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Cross-sectional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Individual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No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5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Ecological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“Group”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No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8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716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E878-ADBF-45A8-934C-04C3ADB6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Open Sans"/>
              </a:rPr>
              <a:t>Research Designs: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D0AAF-1A57-4CFB-9E13-2EE7E4A93A2F}"/>
              </a:ext>
            </a:extLst>
          </p:cNvPr>
          <p:cNvSpPr/>
          <p:nvPr/>
        </p:nvSpPr>
        <p:spPr>
          <a:xfrm>
            <a:off x="1152524" y="1781175"/>
            <a:ext cx="105155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44444"/>
                </a:solidFill>
                <a:latin typeface="Open Sans"/>
              </a:rPr>
              <a:t>Research Designs: Observational*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Open Sans"/>
              </a:rPr>
              <a:t>Case-Series (descriptive; how many investigators get their start)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Open Sans"/>
              </a:rPr>
              <a:t>Case-control (retrospective)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Open Sans"/>
              </a:rPr>
              <a:t>Cross-sectional (prevalence)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Open Sans"/>
              </a:rPr>
              <a:t>Cohort (prospective)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Open Sans"/>
              </a:rPr>
              <a:t>Historical cohort </a:t>
            </a:r>
          </a:p>
          <a:p>
            <a:endParaRPr lang="en-US" sz="2800" dirty="0">
              <a:solidFill>
                <a:srgbClr val="444444"/>
              </a:solidFill>
              <a:latin typeface="Open Sans"/>
            </a:endParaRPr>
          </a:p>
          <a:p>
            <a:r>
              <a:rPr lang="en-US" sz="2800" dirty="0">
                <a:solidFill>
                  <a:srgbClr val="444444"/>
                </a:solidFill>
                <a:latin typeface="Open Sans"/>
              </a:rPr>
              <a:t>*</a:t>
            </a:r>
            <a:r>
              <a:rPr lang="en-US" sz="2400" dirty="0">
                <a:solidFill>
                  <a:srgbClr val="444444"/>
                </a:solidFill>
                <a:latin typeface="Open Sans"/>
              </a:rPr>
              <a:t>exposure is not manipulated -- naturally occurring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0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C9D5-E01B-467C-A1A0-E72EEBE7A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Observational Study Design: Case-Series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1CD68F-6AB4-4620-A37D-8D71FB8D9E58}"/>
              </a:ext>
            </a:extLst>
          </p:cNvPr>
          <p:cNvSpPr/>
          <p:nvPr/>
        </p:nvSpPr>
        <p:spPr>
          <a:xfrm>
            <a:off x="923925" y="1990725"/>
            <a:ext cx="10515599" cy="3903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Observational Study Design: Case-Series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Case-Series: (or case reports):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descriptive; some intriguing aspect of patients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frequently lead to the generation of hypotheses that may be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subsequently investigated in case- control, cross-sectional or cohort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studies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generally no controls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2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AA02-749D-420C-B056-9B7A5E97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Observational Study Design: Case Series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B53CC3-D3F0-43E9-AD92-83EABE39B33D}"/>
              </a:ext>
            </a:extLst>
          </p:cNvPr>
          <p:cNvSpPr/>
          <p:nvPr/>
        </p:nvSpPr>
        <p:spPr>
          <a:xfrm>
            <a:off x="1685925" y="3200400"/>
            <a:ext cx="802005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Observational Study Design: Case Series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Advantages:Advantages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Disadvantages:Disadvantages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F732D-9519-47F9-939C-72633B687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70496"/>
              </p:ext>
            </p:extLst>
          </p:nvPr>
        </p:nvGraphicFramePr>
        <p:xfrm>
          <a:off x="1266825" y="1844251"/>
          <a:ext cx="10086975" cy="356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925">
                  <a:extLst>
                    <a:ext uri="{9D8B030D-6E8A-4147-A177-3AD203B41FA5}">
                      <a16:colId xmlns:a16="http://schemas.microsoft.com/office/drawing/2014/main" val="1363241432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1273208279"/>
                    </a:ext>
                  </a:extLst>
                </a:gridCol>
              </a:tblGrid>
              <a:tr h="34014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Advantages: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Disadvantages: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871615"/>
                  </a:ext>
                </a:extLst>
              </a:tr>
              <a:tr h="340148">
                <a:tc>
                  <a:txBody>
                    <a:bodyPr/>
                    <a:lstStyle/>
                    <a:p>
                      <a:pPr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n-US" sz="2400" dirty="0"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–very simple; clinical observation only </a:t>
                      </a:r>
                    </a:p>
                    <a:p>
                      <a:pPr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n-US" sz="2400" dirty="0"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–minimal informed consent, protocol </a:t>
                      </a:r>
                    </a:p>
                    <a:p>
                      <a:pPr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n-US" sz="2400" dirty="0"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–inexpensive 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n-US" sz="2400" dirty="0"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–no hypothesis testing </a:t>
                      </a:r>
                    </a:p>
                    <a:p>
                      <a:pPr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n-US" sz="2400" dirty="0"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–open to investigator bias </a:t>
                      </a:r>
                    </a:p>
                    <a:p>
                      <a:pPr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en-US" sz="2400" dirty="0">
                          <a:solidFill>
                            <a:srgbClr val="444444"/>
                          </a:solidFill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–usually no controls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88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106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C4DA-94BF-4DF3-863D-A4E90370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Observational Study Design: Case-Control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975771-9C92-4A14-BAAD-EEF2D1AE51B0}"/>
              </a:ext>
            </a:extLst>
          </p:cNvPr>
          <p:cNvSpPr/>
          <p:nvPr/>
        </p:nvSpPr>
        <p:spPr>
          <a:xfrm>
            <a:off x="1176337" y="1876425"/>
            <a:ext cx="9839325" cy="3449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Case-Control: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 backward-looking to try to find causes or risk factors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 Involves Cases (disease) and Controls (no disease)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 History or previous events are analyzed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 Also called “longitudinal” due to time component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 Case-Control studies ask “What Happened?”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418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46E4-BA1E-4471-9E8B-261BA8EC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 Control Studies: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D1E41-F007-4015-B15F-925461B02E75}"/>
              </a:ext>
            </a:extLst>
          </p:cNvPr>
          <p:cNvSpPr/>
          <p:nvPr/>
        </p:nvSpPr>
        <p:spPr>
          <a:xfrm>
            <a:off x="1114425" y="1533525"/>
            <a:ext cx="11077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 Control Studies:  Q: How did they get sick or stay well?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A30B2A-5AEC-4E87-8C51-473E55637852}"/>
              </a:ext>
            </a:extLst>
          </p:cNvPr>
          <p:cNvSpPr/>
          <p:nvPr/>
        </p:nvSpPr>
        <p:spPr>
          <a:xfrm>
            <a:off x="1114425" y="2470279"/>
            <a:ext cx="28860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exposure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407EC-95FB-4EB9-80A7-DAD0D06C0FB7}"/>
              </a:ext>
            </a:extLst>
          </p:cNvPr>
          <p:cNvSpPr/>
          <p:nvPr/>
        </p:nvSpPr>
        <p:spPr>
          <a:xfrm>
            <a:off x="1190624" y="6155412"/>
            <a:ext cx="28860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C3383-FA17-4D8E-83DD-88A02352B1EC}"/>
              </a:ext>
            </a:extLst>
          </p:cNvPr>
          <p:cNvSpPr/>
          <p:nvPr/>
        </p:nvSpPr>
        <p:spPr>
          <a:xfrm>
            <a:off x="1114424" y="3347384"/>
            <a:ext cx="28860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exposure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28C1E-AEC4-49E8-B3BD-618AA89B4599}"/>
              </a:ext>
            </a:extLst>
          </p:cNvPr>
          <p:cNvSpPr/>
          <p:nvPr/>
        </p:nvSpPr>
        <p:spPr>
          <a:xfrm>
            <a:off x="1102172" y="4262467"/>
            <a:ext cx="28860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exposure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250801-5FF0-41A0-BEBA-F4A55B42E305}"/>
              </a:ext>
            </a:extLst>
          </p:cNvPr>
          <p:cNvSpPr/>
          <p:nvPr/>
        </p:nvSpPr>
        <p:spPr>
          <a:xfrm>
            <a:off x="6653212" y="2511149"/>
            <a:ext cx="2352675" cy="1089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cases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392D28-D9A7-4380-88B6-8AB8038ACBAA}"/>
              </a:ext>
            </a:extLst>
          </p:cNvPr>
          <p:cNvSpPr/>
          <p:nvPr/>
        </p:nvSpPr>
        <p:spPr>
          <a:xfrm>
            <a:off x="6653212" y="4285860"/>
            <a:ext cx="2352675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controls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601BB-03C9-448D-8092-6EAC192E763C}"/>
              </a:ext>
            </a:extLst>
          </p:cNvPr>
          <p:cNvSpPr/>
          <p:nvPr/>
        </p:nvSpPr>
        <p:spPr>
          <a:xfrm>
            <a:off x="1114424" y="5171656"/>
            <a:ext cx="28860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exposure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957F20-48D8-401D-9DEB-C0D5F2FE2B07}"/>
              </a:ext>
            </a:extLst>
          </p:cNvPr>
          <p:cNvSpPr/>
          <p:nvPr/>
        </p:nvSpPr>
        <p:spPr>
          <a:xfrm>
            <a:off x="3266730" y="6405205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Direction of Inquiry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035AB-7D6D-4C5C-8348-39FB0C1D2486}"/>
              </a:ext>
            </a:extLst>
          </p:cNvPr>
          <p:cNvSpPr/>
          <p:nvPr/>
        </p:nvSpPr>
        <p:spPr>
          <a:xfrm>
            <a:off x="9643075" y="2018184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Onset of Study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16026D-3193-4345-AB81-76E6BB6CCA78}"/>
              </a:ext>
            </a:extLst>
          </p:cNvPr>
          <p:cNvCxnSpPr/>
          <p:nvPr/>
        </p:nvCxnSpPr>
        <p:spPr>
          <a:xfrm>
            <a:off x="4152900" y="2667000"/>
            <a:ext cx="952500" cy="422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E83BD9-EDCF-4E83-B31C-98FFE49D638C}"/>
              </a:ext>
            </a:extLst>
          </p:cNvPr>
          <p:cNvCxnSpPr/>
          <p:nvPr/>
        </p:nvCxnSpPr>
        <p:spPr>
          <a:xfrm flipV="1">
            <a:off x="4210050" y="3163590"/>
            <a:ext cx="857250" cy="520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070728-ED0D-4056-9BC3-F77157CADA66}"/>
              </a:ext>
            </a:extLst>
          </p:cNvPr>
          <p:cNvCxnSpPr/>
          <p:nvPr/>
        </p:nvCxnSpPr>
        <p:spPr>
          <a:xfrm>
            <a:off x="5105400" y="3119269"/>
            <a:ext cx="1276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38A637-3701-4FF0-A7AD-96CC53213906}"/>
              </a:ext>
            </a:extLst>
          </p:cNvPr>
          <p:cNvCxnSpPr/>
          <p:nvPr/>
        </p:nvCxnSpPr>
        <p:spPr>
          <a:xfrm>
            <a:off x="4219575" y="4562375"/>
            <a:ext cx="1028700" cy="257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0CEEB2-573F-41B4-B879-A8B55CBF0614}"/>
              </a:ext>
            </a:extLst>
          </p:cNvPr>
          <p:cNvCxnSpPr/>
          <p:nvPr/>
        </p:nvCxnSpPr>
        <p:spPr>
          <a:xfrm flipV="1">
            <a:off x="4210050" y="4916261"/>
            <a:ext cx="1019175" cy="564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E329C2-2635-42A3-B64E-5E5791692C72}"/>
              </a:ext>
            </a:extLst>
          </p:cNvPr>
          <p:cNvCxnSpPr/>
          <p:nvPr/>
        </p:nvCxnSpPr>
        <p:spPr>
          <a:xfrm flipV="1">
            <a:off x="5248275" y="4881592"/>
            <a:ext cx="1171575" cy="34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Left 24">
            <a:extLst>
              <a:ext uri="{FF2B5EF4-FFF2-40B4-BE49-F238E27FC236}">
                <a16:creationId xmlns:a16="http://schemas.microsoft.com/office/drawing/2014/main" id="{67E60D35-8CF6-4356-AB03-FEAA64DCED5D}"/>
              </a:ext>
            </a:extLst>
          </p:cNvPr>
          <p:cNvSpPr/>
          <p:nvPr/>
        </p:nvSpPr>
        <p:spPr>
          <a:xfrm>
            <a:off x="1743075" y="6005672"/>
            <a:ext cx="7262812" cy="319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8D9EEFE-101B-459B-ADB0-D9A7CF7C2D43}"/>
              </a:ext>
            </a:extLst>
          </p:cNvPr>
          <p:cNvSpPr/>
          <p:nvPr/>
        </p:nvSpPr>
        <p:spPr>
          <a:xfrm>
            <a:off x="609600" y="2146429"/>
            <a:ext cx="8829675" cy="333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932649-437B-4E05-8CC8-13C5E38CBC6C}"/>
              </a:ext>
            </a:extLst>
          </p:cNvPr>
          <p:cNvCxnSpPr>
            <a:endCxn id="4" idx="1"/>
          </p:cNvCxnSpPr>
          <p:nvPr/>
        </p:nvCxnSpPr>
        <p:spPr>
          <a:xfrm>
            <a:off x="1102172" y="1995190"/>
            <a:ext cx="12253" cy="784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831902-16EF-4BF6-9975-CD2D7F2C1FD9}"/>
              </a:ext>
            </a:extLst>
          </p:cNvPr>
          <p:cNvCxnSpPr/>
          <p:nvPr/>
        </p:nvCxnSpPr>
        <p:spPr>
          <a:xfrm>
            <a:off x="9005887" y="1891032"/>
            <a:ext cx="0" cy="58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34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8F72-A8D1-44DF-A37A-AD59A25C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Case-Control Studies: Example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2C9603-6D44-46F5-B783-748A31B4AB56}"/>
              </a:ext>
            </a:extLst>
          </p:cNvPr>
          <p:cNvSpPr/>
          <p:nvPr/>
        </p:nvSpPr>
        <p:spPr>
          <a:xfrm>
            <a:off x="1257300" y="1962150"/>
            <a:ext cx="10096500" cy="3557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Case-Control Studies: Example Eosinophilia-myalgia Syndrome (EMS): Greenberg et al., Chapter 9, 2001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–Physicians noticed association between EMS and L-tryptophan 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in gestion (October ‘89)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– CDC, health departments quickly involved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– Case-Control studies; strong association found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– L-tryptophan products removed from market (November, ‘89) </a:t>
            </a:r>
          </a:p>
          <a:p>
            <a:endParaRPr lang="en-US" sz="2400" dirty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Importance of Clinical Observation!!!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04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DEB6-1792-4E6D-88BF-C21AC8BA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Case-Control Studies: Example 2: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AC591-F277-4E48-9864-C3349C607FF2}"/>
              </a:ext>
            </a:extLst>
          </p:cNvPr>
          <p:cNvSpPr/>
          <p:nvPr/>
        </p:nvSpPr>
        <p:spPr>
          <a:xfrm>
            <a:off x="1362075" y="1690688"/>
            <a:ext cx="10296525" cy="392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Hatch, 1998)Seddon JM, et al. Dietary carotenoids, vitamins A, C and E, and advanced age-related macular degeneration, JAMA, 272:1413, 1994. (Hatch, 1998)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–to evaluate the relationship </a:t>
            </a:r>
            <a:r>
              <a:rPr lang="en-US" sz="2400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bt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dietary intake of above and risk of </a:t>
            </a:r>
            <a:r>
              <a:rPr lang="en-US" sz="2400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neovasc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age-related degeneration (ARMD)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–5 ophthalmology centers, 356 cases (Dx within 1 year prior to enrollment), 520 controls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–outcome measures: relative risk estimated according to dietary indicators of antioxidant status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–higher carotenoid intake = lower risk for ARMD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sym typeface="Symbol" panose="05050102010706020507" pitchFamily="18" charset="2"/>
              </a:rPr>
              <a:t>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eat your vegetables!!!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5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Biostatistics and Research Design, #6350 1.Confounding 2.Study Design 10-11.&quot;">
            <a:extLst>
              <a:ext uri="{FF2B5EF4-FFF2-40B4-BE49-F238E27FC236}">
                <a16:creationId xmlns:a16="http://schemas.microsoft.com/office/drawing/2014/main" id="{F196C115-EC97-43DE-BB0C-60FFEB3C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49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0C59-F693-4613-B5BF-CF7C058A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Case-Control Studies: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F9F56-5696-4557-A9A6-09D294DCA9FB}"/>
              </a:ext>
            </a:extLst>
          </p:cNvPr>
          <p:cNvSpPr/>
          <p:nvPr/>
        </p:nvSpPr>
        <p:spPr>
          <a:xfrm>
            <a:off x="1466849" y="1690688"/>
            <a:ext cx="9782175" cy="453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Case-Control Studies: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Summary ALWAYS done retrospectively Used to evaluate association or risk</a:t>
            </a:r>
          </a:p>
          <a:p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Advantages:</a:t>
            </a:r>
          </a:p>
          <a:p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–The best design for rare diseases </a:t>
            </a:r>
          </a:p>
          <a:p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–quick and inexpensive </a:t>
            </a:r>
          </a:p>
          <a:p>
            <a:endParaRPr lang="en-US" sz="2800" dirty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Disadvantages:</a:t>
            </a:r>
          </a:p>
          <a:p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–subject to recall bias or missing information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480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C11A-3746-4457-8E0C-331F9DEE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Observational Study Design: Cross-Sectional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84FCC-AC35-41DD-9970-1AF27E303783}"/>
              </a:ext>
            </a:extLst>
          </p:cNvPr>
          <p:cNvSpPr/>
          <p:nvPr/>
        </p:nvSpPr>
        <p:spPr>
          <a:xfrm>
            <a:off x="1047750" y="2009775"/>
            <a:ext cx="10306050" cy="390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Cross-sectional: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surveys, epidemiologic, prevalence studies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aims: describe or stage disease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data collected at one time (vs over time)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e.g., “Prevalence of Meibomian Gland Dysfunction” (</a:t>
            </a:r>
            <a:r>
              <a:rPr lang="en-US" sz="2800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Hom</a:t>
            </a: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et 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al., </a:t>
            </a:r>
            <a:r>
              <a:rPr lang="en-US" sz="2800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Optom</a:t>
            </a: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Vis Sci 67:710-712, 1990.)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3368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0824-9C0B-44B0-9F83-8508288C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Cross Sectional Study: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D006AA-A1F7-40E1-8326-80D3B13BAE0D}"/>
              </a:ext>
            </a:extLst>
          </p:cNvPr>
          <p:cNvSpPr/>
          <p:nvPr/>
        </p:nvSpPr>
        <p:spPr>
          <a:xfrm>
            <a:off x="2409825" y="56387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one point in time sample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59626-A027-4E18-B6C7-CFE287F115BC}"/>
              </a:ext>
            </a:extLst>
          </p:cNvPr>
          <p:cNvSpPr/>
          <p:nvPr/>
        </p:nvSpPr>
        <p:spPr>
          <a:xfrm>
            <a:off x="2676874" y="1690688"/>
            <a:ext cx="3980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What IS Happening?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C8E6A-87A0-4066-97B9-20ED7E6EF5BA}"/>
              </a:ext>
            </a:extLst>
          </p:cNvPr>
          <p:cNvSpPr/>
          <p:nvPr/>
        </p:nvSpPr>
        <p:spPr>
          <a:xfrm>
            <a:off x="1900586" y="3261047"/>
            <a:ext cx="155257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exposure </a:t>
            </a: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outcome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960CA-F79A-49E8-BB8C-5595D704A8FD}"/>
              </a:ext>
            </a:extLst>
          </p:cNvPr>
          <p:cNvSpPr/>
          <p:nvPr/>
        </p:nvSpPr>
        <p:spPr>
          <a:xfrm>
            <a:off x="1900586" y="2425701"/>
            <a:ext cx="155257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exposure </a:t>
            </a: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outcome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83F2CC-F6F7-4098-933B-F24F0B71DC55}"/>
              </a:ext>
            </a:extLst>
          </p:cNvPr>
          <p:cNvSpPr/>
          <p:nvPr/>
        </p:nvSpPr>
        <p:spPr>
          <a:xfrm>
            <a:off x="1900586" y="4032206"/>
            <a:ext cx="155257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exposure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outcome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E46235-13A9-424F-A926-AA63727D0B0D}"/>
              </a:ext>
            </a:extLst>
          </p:cNvPr>
          <p:cNvSpPr/>
          <p:nvPr/>
        </p:nvSpPr>
        <p:spPr>
          <a:xfrm>
            <a:off x="1900586" y="4872037"/>
            <a:ext cx="1552575" cy="590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exposure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outcome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B1E15-0FBD-49C7-BF55-28F0412772E0}"/>
              </a:ext>
            </a:extLst>
          </p:cNvPr>
          <p:cNvSpPr txBox="1"/>
          <p:nvPr/>
        </p:nvSpPr>
        <p:spPr>
          <a:xfrm>
            <a:off x="6657451" y="3424858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SAMPLE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CE1BE9-CCCA-4C3D-A831-622F9EB4D3D6}"/>
              </a:ext>
            </a:extLst>
          </p:cNvPr>
          <p:cNvCxnSpPr>
            <a:cxnSpLocks/>
          </p:cNvCxnSpPr>
          <p:nvPr/>
        </p:nvCxnSpPr>
        <p:spPr>
          <a:xfrm>
            <a:off x="3667125" y="2706643"/>
            <a:ext cx="2729088" cy="749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5D021C-0030-4DF1-812A-E8FC1616D461}"/>
              </a:ext>
            </a:extLst>
          </p:cNvPr>
          <p:cNvCxnSpPr>
            <a:cxnSpLocks/>
          </p:cNvCxnSpPr>
          <p:nvPr/>
        </p:nvCxnSpPr>
        <p:spPr>
          <a:xfrm>
            <a:off x="3614562" y="3485922"/>
            <a:ext cx="2781651" cy="169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223AAA-99DF-4DF3-8486-D02AA67D7EFE}"/>
              </a:ext>
            </a:extLst>
          </p:cNvPr>
          <p:cNvCxnSpPr>
            <a:cxnSpLocks/>
          </p:cNvCxnSpPr>
          <p:nvPr/>
        </p:nvCxnSpPr>
        <p:spPr>
          <a:xfrm flipV="1">
            <a:off x="3614562" y="4029420"/>
            <a:ext cx="2781651" cy="283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B18D35-2871-45D2-8D4C-4BCF700E92E3}"/>
              </a:ext>
            </a:extLst>
          </p:cNvPr>
          <p:cNvCxnSpPr>
            <a:cxnSpLocks/>
          </p:cNvCxnSpPr>
          <p:nvPr/>
        </p:nvCxnSpPr>
        <p:spPr>
          <a:xfrm flipV="1">
            <a:off x="3640843" y="4259372"/>
            <a:ext cx="2729088" cy="937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394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362D-3870-4E28-94FB-5FA465B0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Cross-Sectional Study: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902E16-5D2B-4181-89E7-A00339174150}"/>
              </a:ext>
            </a:extLst>
          </p:cNvPr>
          <p:cNvSpPr/>
          <p:nvPr/>
        </p:nvSpPr>
        <p:spPr>
          <a:xfrm>
            <a:off x="1123951" y="2133599"/>
            <a:ext cx="101060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Student Example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Prevalence of MGD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Hom</a:t>
            </a: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Martinson, Knapp, Paugh, OVS 1990;67:710-712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 = 398 patients evaluated during primary care exams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 = 155 exhibited MGD (defined as absent, or inspissated expression w/digital pressure)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Significant correlation with age: p &lt; 0.0001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3843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FE19-BA13-4E69-9D77-98361B22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Cross Sectional Studies: Summary Measure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3B7E03-8A15-48A0-BF09-D3BE75EBE6D2}"/>
              </a:ext>
            </a:extLst>
          </p:cNvPr>
          <p:cNvSpPr/>
          <p:nvPr/>
        </p:nvSpPr>
        <p:spPr>
          <a:xfrm>
            <a:off x="3048000" y="255183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Cross Sectional Studies: Summary Measure, classify, and compare all at one point in time </a:t>
            </a: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Advantages:</a:t>
            </a: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–quick, easy, inexpensive </a:t>
            </a: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–can be used to establish population rates of disease (prevalence) </a:t>
            </a: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Disadvantages:</a:t>
            </a: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–subject to bias from confounders </a:t>
            </a: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–not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05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2177-5E40-4DD4-AFB1-64B2D672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Observational Study Design: Cohort Studies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8FFC46-50B9-40AF-86F5-071ADB3720E1}"/>
              </a:ext>
            </a:extLst>
          </p:cNvPr>
          <p:cNvSpPr/>
          <p:nvPr/>
        </p:nvSpPr>
        <p:spPr>
          <a:xfrm>
            <a:off x="1285875" y="1690687"/>
            <a:ext cx="9877425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 “cohort”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 a group of people who have something in common and who remain part of a group over an extended time; e.g.,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–2nd year Optometry students!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–the Framingham study of cardiovascular disease (&gt;6000 citizens of Framingham Mass participated)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Cohort studies can be prospective or retrospective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Also called “longitudinal” due to time component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Aims: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risk factors, natural history, incidence of disease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23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B6CB-759A-4CA3-87B3-7F668DE7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Prospective Cohort Study: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D83C36-513C-4529-BDF5-670AA8D341E8}"/>
              </a:ext>
            </a:extLst>
          </p:cNvPr>
          <p:cNvSpPr/>
          <p:nvPr/>
        </p:nvSpPr>
        <p:spPr>
          <a:xfrm>
            <a:off x="1287594" y="1758812"/>
            <a:ext cx="3986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Q: What WILL Happen?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D70DBA-68B8-4323-B9F5-21E10F73E8B4}"/>
              </a:ext>
            </a:extLst>
          </p:cNvPr>
          <p:cNvSpPr/>
          <p:nvPr/>
        </p:nvSpPr>
        <p:spPr>
          <a:xfrm>
            <a:off x="1671131" y="4337644"/>
            <a:ext cx="6096000" cy="2231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endParaRPr lang="en-US" dirty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forward in time 10-11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6126A0-C1DD-4B54-A0A8-1C949E5CB925}"/>
              </a:ext>
            </a:extLst>
          </p:cNvPr>
          <p:cNvSpPr/>
          <p:nvPr/>
        </p:nvSpPr>
        <p:spPr>
          <a:xfrm>
            <a:off x="1671131" y="3374082"/>
            <a:ext cx="244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eligible subjects 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4B6A11-BC4B-4B95-9D68-000508CB8440}"/>
              </a:ext>
            </a:extLst>
          </p:cNvPr>
          <p:cNvSpPr/>
          <p:nvPr/>
        </p:nvSpPr>
        <p:spPr>
          <a:xfrm>
            <a:off x="8403486" y="2134779"/>
            <a:ext cx="2117383" cy="591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outcome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D6DD1-49FF-4B63-9AB6-92310E6EC3BF}"/>
              </a:ext>
            </a:extLst>
          </p:cNvPr>
          <p:cNvSpPr/>
          <p:nvPr/>
        </p:nvSpPr>
        <p:spPr>
          <a:xfrm>
            <a:off x="8451114" y="2947195"/>
            <a:ext cx="2117383" cy="591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outcome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24C2A-678E-4CAD-9D3B-6A894BE294B6}"/>
              </a:ext>
            </a:extLst>
          </p:cNvPr>
          <p:cNvSpPr/>
          <p:nvPr/>
        </p:nvSpPr>
        <p:spPr>
          <a:xfrm>
            <a:off x="8482524" y="4831126"/>
            <a:ext cx="2117383" cy="591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outcome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1EC6-E678-4F44-BD52-FFFD9A005082}"/>
              </a:ext>
            </a:extLst>
          </p:cNvPr>
          <p:cNvSpPr/>
          <p:nvPr/>
        </p:nvSpPr>
        <p:spPr>
          <a:xfrm>
            <a:off x="8482524" y="4031866"/>
            <a:ext cx="2117383" cy="591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outcome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0E2D60-E3E7-4B91-8A95-03B5E836CF4C}"/>
              </a:ext>
            </a:extLst>
          </p:cNvPr>
          <p:cNvSpPr/>
          <p:nvPr/>
        </p:nvSpPr>
        <p:spPr>
          <a:xfrm>
            <a:off x="4763545" y="4088900"/>
            <a:ext cx="2117383" cy="591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unexposed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0F05A5-3FC2-43E5-B739-B26490D917EA}"/>
              </a:ext>
            </a:extLst>
          </p:cNvPr>
          <p:cNvSpPr/>
          <p:nvPr/>
        </p:nvSpPr>
        <p:spPr>
          <a:xfrm>
            <a:off x="4719131" y="2889794"/>
            <a:ext cx="2117383" cy="591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exposed</a:t>
            </a:r>
            <a:endParaRPr lang="en-US" sz="2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B15AE3-A7CB-4B6A-B85C-2823DFD9756D}"/>
              </a:ext>
            </a:extLst>
          </p:cNvPr>
          <p:cNvCxnSpPr/>
          <p:nvPr/>
        </p:nvCxnSpPr>
        <p:spPr>
          <a:xfrm flipV="1">
            <a:off x="4117635" y="3374082"/>
            <a:ext cx="501990" cy="107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D41C3E-399A-48F8-8B5D-ADEC922412D1}"/>
              </a:ext>
            </a:extLst>
          </p:cNvPr>
          <p:cNvCxnSpPr/>
          <p:nvPr/>
        </p:nvCxnSpPr>
        <p:spPr>
          <a:xfrm>
            <a:off x="4117635" y="3905250"/>
            <a:ext cx="501990" cy="42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8BF59A-489C-4BB7-8E8C-8446AF5B0920}"/>
              </a:ext>
            </a:extLst>
          </p:cNvPr>
          <p:cNvCxnSpPr/>
          <p:nvPr/>
        </p:nvCxnSpPr>
        <p:spPr>
          <a:xfrm flipV="1">
            <a:off x="7019925" y="2628900"/>
            <a:ext cx="116205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211699-9125-47A4-8AA5-3C14A04C5F37}"/>
              </a:ext>
            </a:extLst>
          </p:cNvPr>
          <p:cNvCxnSpPr/>
          <p:nvPr/>
        </p:nvCxnSpPr>
        <p:spPr>
          <a:xfrm>
            <a:off x="7062789" y="3185466"/>
            <a:ext cx="1119186" cy="57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80FE4-AF93-4605-BF9F-1A52B8E97198}"/>
              </a:ext>
            </a:extLst>
          </p:cNvPr>
          <p:cNvCxnSpPr/>
          <p:nvPr/>
        </p:nvCxnSpPr>
        <p:spPr>
          <a:xfrm flipV="1">
            <a:off x="7105653" y="4303891"/>
            <a:ext cx="1076322" cy="2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F6C19E-457F-4EB3-9EF0-2DFB3C6F88A0}"/>
              </a:ext>
            </a:extLst>
          </p:cNvPr>
          <p:cNvCxnSpPr/>
          <p:nvPr/>
        </p:nvCxnSpPr>
        <p:spPr>
          <a:xfrm>
            <a:off x="7143565" y="4522986"/>
            <a:ext cx="1038410" cy="60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71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9330-1730-4AFA-94E3-42A90AAF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Prospective Cohort Studies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69BA80-09A1-4AD3-AF73-C8F00E3BF3B6}"/>
              </a:ext>
            </a:extLst>
          </p:cNvPr>
          <p:cNvSpPr/>
          <p:nvPr/>
        </p:nvSpPr>
        <p:spPr>
          <a:xfrm>
            <a:off x="1457326" y="2038350"/>
            <a:ext cx="9496424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Prospective Cohort Studies </a:t>
            </a:r>
          </a:p>
          <a:p>
            <a:pPr marL="457200" indent="-45720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start by identifying the group e.g. geographic, occupational, age </a:t>
            </a:r>
          </a:p>
          <a:p>
            <a:pPr marL="457200" indent="-45720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follow </a:t>
            </a:r>
            <a:r>
              <a:rPr lang="en-US" sz="2800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FORWARD</a:t>
            </a: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in time look for occurrence of disease and risk factors </a:t>
            </a:r>
          </a:p>
          <a:p>
            <a:pPr marL="457200" indent="-45720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good for determining risk and disease rates: prevalence and incidence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61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8591-D48B-421D-BADC-460883B1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Prospective Cohort Studies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D9B35-8736-4F4B-A586-680DF2D68566}"/>
              </a:ext>
            </a:extLst>
          </p:cNvPr>
          <p:cNvSpPr/>
          <p:nvPr/>
        </p:nvSpPr>
        <p:spPr>
          <a:xfrm>
            <a:off x="1162049" y="1857375"/>
            <a:ext cx="10515600" cy="42162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Advantages: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 good for multiple outcomes, study lots of things  at once     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 e.g. CLEERE, CLEK at SCCO: NIH/NEI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Studies (see supplemental lecture handout)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</a:t>
            </a:r>
          </a:p>
          <a:p>
            <a:endParaRPr lang="en-US" sz="2400" dirty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Disadvantages: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– bad for rare diseases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– may not develop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– takes a long time, loss to follow   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 up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 expensive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25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83B3-78B0-4789-87EA-CB500012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Observational Study Design: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3C9690-CCE4-4DCF-8D3C-DF16AE1884A0}"/>
              </a:ext>
            </a:extLst>
          </p:cNvPr>
          <p:cNvSpPr/>
          <p:nvPr/>
        </p:nvSpPr>
        <p:spPr>
          <a:xfrm>
            <a:off x="1028700" y="1882423"/>
            <a:ext cx="1072514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Observational Study Design: </a:t>
            </a:r>
            <a:r>
              <a:rPr lang="en-US" sz="2800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Historical or Retrospective Cohort Studies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Historical Cohort: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–looks at group treated similarly to determine outcomes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–records must be complete and adequately detailed.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1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5">
            <a:extLst>
              <a:ext uri="{FF2B5EF4-FFF2-40B4-BE49-F238E27FC236}">
                <a16:creationId xmlns:a16="http://schemas.microsoft.com/office/drawing/2014/main" id="{3BB8FA0C-C2F7-41AE-8DC2-5E31D1C6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74727-00DE-485F-A873-449B54FB915B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400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783E2EF-D8F1-4D1D-973B-00B815D3D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>
                <a:solidFill>
                  <a:srgbClr val="0000FF"/>
                </a:solidFill>
              </a:rPr>
              <a:t>Role of bias</a:t>
            </a:r>
          </a:p>
        </p:txBody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086DF5DC-7DD4-4BA6-87F4-64B676AB5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4678363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ru-RU" dirty="0"/>
              <a:t>    Bias is any systematic error in the design, conduct or analysis of an epidemiologic study that results in an incorrect estimate of association between exposure and disease</a:t>
            </a:r>
          </a:p>
          <a:p>
            <a:pPr marL="609600" indent="-609600">
              <a:buNone/>
            </a:pPr>
            <a:endParaRPr lang="en-US" altLang="ru-RU" dirty="0"/>
          </a:p>
          <a:p>
            <a:pPr marL="609600" indent="-609600">
              <a:buNone/>
            </a:pPr>
            <a:r>
              <a:rPr lang="en-US" altLang="ru-RU" dirty="0"/>
              <a:t>   Unlike chance bias can’t be statistically evaluated</a:t>
            </a:r>
          </a:p>
          <a:p>
            <a:pPr marL="609600" indent="-609600">
              <a:buNone/>
            </a:pPr>
            <a:r>
              <a:rPr lang="en-US" altLang="ru-RU" dirty="0"/>
              <a:t>   There are two major types of bias</a:t>
            </a:r>
          </a:p>
          <a:p>
            <a:pPr marL="1371600" lvl="2" indent="-457200">
              <a:buFontTx/>
              <a:buAutoNum type="arabicPeriod"/>
            </a:pPr>
            <a:r>
              <a:rPr lang="en-US" altLang="ru-RU" dirty="0"/>
              <a:t>Selection bias</a:t>
            </a:r>
          </a:p>
          <a:p>
            <a:pPr marL="1371600" lvl="2" indent="-457200">
              <a:buFontTx/>
              <a:buAutoNum type="arabicPeriod"/>
            </a:pPr>
            <a:r>
              <a:rPr lang="en-US" altLang="ru-RU" dirty="0"/>
              <a:t>Information bias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DF41-E458-4D63-91F4-E749A46B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Historical Cohort Design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BC203-A43B-41E1-B3EF-F49E7BBE0C90}"/>
              </a:ext>
            </a:extLst>
          </p:cNvPr>
          <p:cNvSpPr/>
          <p:nvPr/>
        </p:nvSpPr>
        <p:spPr>
          <a:xfrm>
            <a:off x="981075" y="1439724"/>
            <a:ext cx="9886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Historical Cohort Design: Q: How Did They Progress?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75962-319E-48F3-9864-48C77E608D2F}"/>
              </a:ext>
            </a:extLst>
          </p:cNvPr>
          <p:cNvSpPr/>
          <p:nvPr/>
        </p:nvSpPr>
        <p:spPr>
          <a:xfrm>
            <a:off x="1343025" y="2457450"/>
            <a:ext cx="2000250" cy="2571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Eligible Subjects or Records (prostate cancer)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9BFD9-717E-4C96-B5BC-8E370A1D65E5}"/>
              </a:ext>
            </a:extLst>
          </p:cNvPr>
          <p:cNvSpPr/>
          <p:nvPr/>
        </p:nvSpPr>
        <p:spPr>
          <a:xfrm>
            <a:off x="4067175" y="2235200"/>
            <a:ext cx="1752600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Subjects (exposed; e.g. radiation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66710-A1D9-4EA1-BCF0-CD9CDDB5C965}"/>
              </a:ext>
            </a:extLst>
          </p:cNvPr>
          <p:cNvSpPr/>
          <p:nvPr/>
        </p:nvSpPr>
        <p:spPr>
          <a:xfrm>
            <a:off x="4067176" y="4092575"/>
            <a:ext cx="1752600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Subjects (unexposed; e.g., no radiation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5D1C4-7E34-467B-BD18-6568810F9447}"/>
              </a:ext>
            </a:extLst>
          </p:cNvPr>
          <p:cNvSpPr/>
          <p:nvPr/>
        </p:nvSpPr>
        <p:spPr>
          <a:xfrm>
            <a:off x="7200900" y="2817813"/>
            <a:ext cx="21431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without outcome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044A8F-D8FF-451C-932E-B12CA63C9F37}"/>
              </a:ext>
            </a:extLst>
          </p:cNvPr>
          <p:cNvSpPr/>
          <p:nvPr/>
        </p:nvSpPr>
        <p:spPr>
          <a:xfrm>
            <a:off x="7200899" y="1936423"/>
            <a:ext cx="21431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with outcome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56BD5-B0A1-4F70-A116-4C0CC5EF3BE4}"/>
              </a:ext>
            </a:extLst>
          </p:cNvPr>
          <p:cNvSpPr/>
          <p:nvPr/>
        </p:nvSpPr>
        <p:spPr>
          <a:xfrm>
            <a:off x="7200901" y="3933825"/>
            <a:ext cx="21431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with outcome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1DA97A-844C-4785-9EEB-A0C2957BE886}"/>
              </a:ext>
            </a:extLst>
          </p:cNvPr>
          <p:cNvSpPr/>
          <p:nvPr/>
        </p:nvSpPr>
        <p:spPr>
          <a:xfrm>
            <a:off x="7200902" y="4889500"/>
            <a:ext cx="2143125" cy="742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without outcome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A284C-0D86-4555-A243-F816CA8721C4}"/>
              </a:ext>
            </a:extLst>
          </p:cNvPr>
          <p:cNvSpPr/>
          <p:nvPr/>
        </p:nvSpPr>
        <p:spPr>
          <a:xfrm>
            <a:off x="1700323" y="5601959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Direction of Inquiry </a:t>
            </a:r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sym typeface="Symbol" panose="05050102010706020507" pitchFamily="18" charset="2"/>
              </a:rPr>
              <a:t>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079DA1-EFE9-4D9B-A60A-49908BEE0A00}"/>
              </a:ext>
            </a:extLst>
          </p:cNvPr>
          <p:cNvSpPr/>
          <p:nvPr/>
        </p:nvSpPr>
        <p:spPr>
          <a:xfrm>
            <a:off x="7359390" y="6302653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Onset of Study</a:t>
            </a:r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B65B4D8-2527-40B9-8C6E-EB6AA6D2C4A7}"/>
              </a:ext>
            </a:extLst>
          </p:cNvPr>
          <p:cNvSpPr/>
          <p:nvPr/>
        </p:nvSpPr>
        <p:spPr>
          <a:xfrm>
            <a:off x="1419225" y="6016297"/>
            <a:ext cx="8153400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DA0F98-C8FA-4409-82E1-2316A7775446}"/>
              </a:ext>
            </a:extLst>
          </p:cNvPr>
          <p:cNvCxnSpPr/>
          <p:nvPr/>
        </p:nvCxnSpPr>
        <p:spPr>
          <a:xfrm flipV="1">
            <a:off x="3619500" y="2943225"/>
            <a:ext cx="361950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2AEFF7-2764-4592-8F7A-66E223904C61}"/>
              </a:ext>
            </a:extLst>
          </p:cNvPr>
          <p:cNvCxnSpPr/>
          <p:nvPr/>
        </p:nvCxnSpPr>
        <p:spPr>
          <a:xfrm>
            <a:off x="3486150" y="3933825"/>
            <a:ext cx="314325" cy="484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C4F9E6-D0B1-45FC-8A73-EFE450CF695F}"/>
              </a:ext>
            </a:extLst>
          </p:cNvPr>
          <p:cNvCxnSpPr>
            <a:endCxn id="8" idx="1"/>
          </p:cNvCxnSpPr>
          <p:nvPr/>
        </p:nvCxnSpPr>
        <p:spPr>
          <a:xfrm flipV="1">
            <a:off x="5943600" y="2307898"/>
            <a:ext cx="1257299" cy="457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DA66E1-CEC1-41DB-AFA5-100316235239}"/>
              </a:ext>
            </a:extLst>
          </p:cNvPr>
          <p:cNvCxnSpPr/>
          <p:nvPr/>
        </p:nvCxnSpPr>
        <p:spPr>
          <a:xfrm>
            <a:off x="6000750" y="3063220"/>
            <a:ext cx="1076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7579C1-8E04-40D7-8421-1C4F11510A3F}"/>
              </a:ext>
            </a:extLst>
          </p:cNvPr>
          <p:cNvCxnSpPr/>
          <p:nvPr/>
        </p:nvCxnSpPr>
        <p:spPr>
          <a:xfrm flipV="1">
            <a:off x="5943600" y="4257675"/>
            <a:ext cx="11049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B1DE2A-9233-4F9C-A59C-D0C34F091510}"/>
              </a:ext>
            </a:extLst>
          </p:cNvPr>
          <p:cNvCxnSpPr/>
          <p:nvPr/>
        </p:nvCxnSpPr>
        <p:spPr>
          <a:xfrm>
            <a:off x="5972175" y="4800600"/>
            <a:ext cx="1104900" cy="499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27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AB39-DBE8-44CF-A43D-33567081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Historical Cohort Studies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C860F5-0550-4B60-80E3-20973D465164}"/>
              </a:ext>
            </a:extLst>
          </p:cNvPr>
          <p:cNvSpPr/>
          <p:nvPr/>
        </p:nvSpPr>
        <p:spPr>
          <a:xfrm>
            <a:off x="838200" y="1690688"/>
            <a:ext cx="10287000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Historical Cohort Studies start by identifying the group e.g. geographic, occupational, age look at current disease status review history for risk factors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i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Advantages: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–good for determining risk factors and associations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–quicker and cheaper than prospective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i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Disadvantages: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possibly bias, confounders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10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38F2-DED9-4A37-9EA4-21EC4BE9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Case-Control vs. Historical Cohort: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9033D-1F46-441D-9B89-C4F4D28CDA15}"/>
              </a:ext>
            </a:extLst>
          </p:cNvPr>
          <p:cNvSpPr/>
          <p:nvPr/>
        </p:nvSpPr>
        <p:spPr>
          <a:xfrm>
            <a:off x="1000125" y="1690688"/>
            <a:ext cx="10639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What’s the Difference?   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Main Differences are: 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u="sng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1.Direction of inquiry :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1.Case-Control: Looking backward in time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2.Historical Cohort: Looking from time of treatment (forward looking) 2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II.   </a:t>
            </a:r>
            <a:r>
              <a:rPr lang="en-US" sz="2400" u="sng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The Cohort Aspect :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 1.Case-Control: no cohort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 2.Historical Cohort: is a cohort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III. </a:t>
            </a:r>
            <a:r>
              <a:rPr lang="en-US" sz="2400" u="sng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Research query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 1.Case-Control: How did they get sick or stay well?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 2.Historical Cohort: How did they progress? The historical subjects were 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  a cohort, that received differing treatments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07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46E4-BA1E-4471-9E8B-261BA8EC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 Control Studies: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D1E41-F007-4015-B15F-925461B02E75}"/>
              </a:ext>
            </a:extLst>
          </p:cNvPr>
          <p:cNvSpPr/>
          <p:nvPr/>
        </p:nvSpPr>
        <p:spPr>
          <a:xfrm>
            <a:off x="1114425" y="1533525"/>
            <a:ext cx="11077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 Control Studies:  Q: How did they get sick or stay well?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A30B2A-5AEC-4E87-8C51-473E55637852}"/>
              </a:ext>
            </a:extLst>
          </p:cNvPr>
          <p:cNvSpPr/>
          <p:nvPr/>
        </p:nvSpPr>
        <p:spPr>
          <a:xfrm>
            <a:off x="1114425" y="2470279"/>
            <a:ext cx="28860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exposure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407EC-95FB-4EB9-80A7-DAD0D06C0FB7}"/>
              </a:ext>
            </a:extLst>
          </p:cNvPr>
          <p:cNvSpPr/>
          <p:nvPr/>
        </p:nvSpPr>
        <p:spPr>
          <a:xfrm>
            <a:off x="1190624" y="6155412"/>
            <a:ext cx="28860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C3383-FA17-4D8E-83DD-88A02352B1EC}"/>
              </a:ext>
            </a:extLst>
          </p:cNvPr>
          <p:cNvSpPr/>
          <p:nvPr/>
        </p:nvSpPr>
        <p:spPr>
          <a:xfrm>
            <a:off x="1114424" y="3347384"/>
            <a:ext cx="28860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exposure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28C1E-AEC4-49E8-B3BD-618AA89B4599}"/>
              </a:ext>
            </a:extLst>
          </p:cNvPr>
          <p:cNvSpPr/>
          <p:nvPr/>
        </p:nvSpPr>
        <p:spPr>
          <a:xfrm>
            <a:off x="1102172" y="4262467"/>
            <a:ext cx="28860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exposure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250801-5FF0-41A0-BEBA-F4A55B42E305}"/>
              </a:ext>
            </a:extLst>
          </p:cNvPr>
          <p:cNvSpPr/>
          <p:nvPr/>
        </p:nvSpPr>
        <p:spPr>
          <a:xfrm>
            <a:off x="6653212" y="2511149"/>
            <a:ext cx="2352675" cy="1089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cases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392D28-D9A7-4380-88B6-8AB8038ACBAA}"/>
              </a:ext>
            </a:extLst>
          </p:cNvPr>
          <p:cNvSpPr/>
          <p:nvPr/>
        </p:nvSpPr>
        <p:spPr>
          <a:xfrm>
            <a:off x="6653212" y="4285860"/>
            <a:ext cx="2352675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controls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601BB-03C9-448D-8092-6EAC192E763C}"/>
              </a:ext>
            </a:extLst>
          </p:cNvPr>
          <p:cNvSpPr/>
          <p:nvPr/>
        </p:nvSpPr>
        <p:spPr>
          <a:xfrm>
            <a:off x="1114424" y="5171656"/>
            <a:ext cx="28860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exposure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957F20-48D8-401D-9DEB-C0D5F2FE2B07}"/>
              </a:ext>
            </a:extLst>
          </p:cNvPr>
          <p:cNvSpPr/>
          <p:nvPr/>
        </p:nvSpPr>
        <p:spPr>
          <a:xfrm>
            <a:off x="3266730" y="6405205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Direction of Inquiry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035AB-7D6D-4C5C-8348-39FB0C1D2486}"/>
              </a:ext>
            </a:extLst>
          </p:cNvPr>
          <p:cNvSpPr/>
          <p:nvPr/>
        </p:nvSpPr>
        <p:spPr>
          <a:xfrm>
            <a:off x="9643075" y="2018184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Onset of Study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16026D-3193-4345-AB81-76E6BB6CCA78}"/>
              </a:ext>
            </a:extLst>
          </p:cNvPr>
          <p:cNvCxnSpPr/>
          <p:nvPr/>
        </p:nvCxnSpPr>
        <p:spPr>
          <a:xfrm>
            <a:off x="4152900" y="2667000"/>
            <a:ext cx="952500" cy="422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E83BD9-EDCF-4E83-B31C-98FFE49D638C}"/>
              </a:ext>
            </a:extLst>
          </p:cNvPr>
          <p:cNvCxnSpPr/>
          <p:nvPr/>
        </p:nvCxnSpPr>
        <p:spPr>
          <a:xfrm flipV="1">
            <a:off x="4210050" y="3163590"/>
            <a:ext cx="857250" cy="520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070728-ED0D-4056-9BC3-F77157CADA66}"/>
              </a:ext>
            </a:extLst>
          </p:cNvPr>
          <p:cNvCxnSpPr/>
          <p:nvPr/>
        </p:nvCxnSpPr>
        <p:spPr>
          <a:xfrm>
            <a:off x="5105400" y="3119269"/>
            <a:ext cx="1276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38A637-3701-4FF0-A7AD-96CC53213906}"/>
              </a:ext>
            </a:extLst>
          </p:cNvPr>
          <p:cNvCxnSpPr/>
          <p:nvPr/>
        </p:nvCxnSpPr>
        <p:spPr>
          <a:xfrm>
            <a:off x="4219575" y="4562375"/>
            <a:ext cx="1028700" cy="257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0CEEB2-573F-41B4-B879-A8B55CBF0614}"/>
              </a:ext>
            </a:extLst>
          </p:cNvPr>
          <p:cNvCxnSpPr/>
          <p:nvPr/>
        </p:nvCxnSpPr>
        <p:spPr>
          <a:xfrm flipV="1">
            <a:off x="4210050" y="4916261"/>
            <a:ext cx="1019175" cy="564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E329C2-2635-42A3-B64E-5E5791692C72}"/>
              </a:ext>
            </a:extLst>
          </p:cNvPr>
          <p:cNvCxnSpPr/>
          <p:nvPr/>
        </p:nvCxnSpPr>
        <p:spPr>
          <a:xfrm flipV="1">
            <a:off x="5248275" y="4881592"/>
            <a:ext cx="1171575" cy="34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Left 24">
            <a:extLst>
              <a:ext uri="{FF2B5EF4-FFF2-40B4-BE49-F238E27FC236}">
                <a16:creationId xmlns:a16="http://schemas.microsoft.com/office/drawing/2014/main" id="{67E60D35-8CF6-4356-AB03-FEAA64DCED5D}"/>
              </a:ext>
            </a:extLst>
          </p:cNvPr>
          <p:cNvSpPr/>
          <p:nvPr/>
        </p:nvSpPr>
        <p:spPr>
          <a:xfrm>
            <a:off x="1743075" y="6005672"/>
            <a:ext cx="7262812" cy="319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8D9EEFE-101B-459B-ADB0-D9A7CF7C2D43}"/>
              </a:ext>
            </a:extLst>
          </p:cNvPr>
          <p:cNvSpPr/>
          <p:nvPr/>
        </p:nvSpPr>
        <p:spPr>
          <a:xfrm>
            <a:off x="609600" y="2146429"/>
            <a:ext cx="8829675" cy="333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932649-437B-4E05-8CC8-13C5E38CBC6C}"/>
              </a:ext>
            </a:extLst>
          </p:cNvPr>
          <p:cNvCxnSpPr>
            <a:endCxn id="4" idx="1"/>
          </p:cNvCxnSpPr>
          <p:nvPr/>
        </p:nvCxnSpPr>
        <p:spPr>
          <a:xfrm>
            <a:off x="1102172" y="1995190"/>
            <a:ext cx="12253" cy="784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831902-16EF-4BF6-9975-CD2D7F2C1FD9}"/>
              </a:ext>
            </a:extLst>
          </p:cNvPr>
          <p:cNvCxnSpPr/>
          <p:nvPr/>
        </p:nvCxnSpPr>
        <p:spPr>
          <a:xfrm>
            <a:off x="9005887" y="1891032"/>
            <a:ext cx="0" cy="58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615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6AF0-3A28-4912-9BF4-1D16485B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ist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orical Cohort Design: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241602-0836-49F9-8B53-17E782A2499B}"/>
              </a:ext>
            </a:extLst>
          </p:cNvPr>
          <p:cNvSpPr/>
          <p:nvPr/>
        </p:nvSpPr>
        <p:spPr>
          <a:xfrm>
            <a:off x="1914525" y="2314574"/>
            <a:ext cx="9182100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Historical Cohort Design: Q: How Did They Progress?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Eligible Subjects or Records (prostate cancer) with outcome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Subjects (exposed; e.g. radiation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Subjects (unexposed; e.g., no radiation without outcome with outcome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Direction of Inquiry 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sym typeface="Symbol" panose="05050102010706020507" pitchFamily="18" charset="2"/>
              </a:rPr>
              <a:t>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Onset of Study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651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0D381-4D6A-4589-9F13-F07F558E686A}"/>
              </a:ext>
            </a:extLst>
          </p:cNvPr>
          <p:cNvSpPr/>
          <p:nvPr/>
        </p:nvSpPr>
        <p:spPr>
          <a:xfrm>
            <a:off x="3076574" y="2943225"/>
            <a:ext cx="6067425" cy="94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11 Observational Studies: Time Relationships TODAY Survey Historical Cohort </a:t>
            </a:r>
            <a:r>
              <a:rPr lang="en-US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Cohort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Case-Control Direction of Inquiry: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&quot;observationals stydies: time relationship&quot;">
            <a:extLst>
              <a:ext uri="{FF2B5EF4-FFF2-40B4-BE49-F238E27FC236}">
                <a16:creationId xmlns:a16="http://schemas.microsoft.com/office/drawing/2014/main" id="{06379F20-55BD-47B3-991E-5BD28B706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53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19FD-8432-4777-A9D8-B4B5A5AE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Study Designs: Experimental Studies*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BB8A8-B892-4D0F-BE90-82438C068CD1}"/>
              </a:ext>
            </a:extLst>
          </p:cNvPr>
          <p:cNvSpPr/>
          <p:nvPr/>
        </p:nvSpPr>
        <p:spPr>
          <a:xfrm>
            <a:off x="1504950" y="2228849"/>
            <a:ext cx="8972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Controlled clinical trials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: the “gold standard” according to many investigators </a:t>
            </a:r>
          </a:p>
          <a:p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– an experimental drug or procedure is compared to another drug or procedure, either a placebo or the previously accepted treatment </a:t>
            </a:r>
          </a:p>
          <a:p>
            <a:r>
              <a:rPr lang="en-US" sz="2400" b="1" i="1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Uncontrolled Clinical Trial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: the new treatment is described, but not compared to anything </a:t>
            </a:r>
          </a:p>
          <a:p>
            <a:endParaRPr lang="en-US" sz="2400" dirty="0">
              <a:solidFill>
                <a:srgbClr val="444444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*subject is manipulated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06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D798-8BEB-457E-9FA7-78F35439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Randomized Controlled Trial or Randomized Clinical Trial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6A7211-8F7A-4D28-A3E2-E8605C8E65BD}"/>
              </a:ext>
            </a:extLst>
          </p:cNvPr>
          <p:cNvSpPr/>
          <p:nvPr/>
        </p:nvSpPr>
        <p:spPr>
          <a:xfrm>
            <a:off x="926505" y="3917186"/>
            <a:ext cx="187642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eligible subjects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87D84-DBCF-4AF1-A6F9-BBEB892B7C60}"/>
              </a:ext>
            </a:extLst>
          </p:cNvPr>
          <p:cNvSpPr/>
          <p:nvPr/>
        </p:nvSpPr>
        <p:spPr>
          <a:xfrm>
            <a:off x="5076825" y="5007154"/>
            <a:ext cx="258127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placebo or accepted therapy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27042-A01F-474F-AA8C-82F63F8763B0}"/>
              </a:ext>
            </a:extLst>
          </p:cNvPr>
          <p:cNvSpPr/>
          <p:nvPr/>
        </p:nvSpPr>
        <p:spPr>
          <a:xfrm>
            <a:off x="5100637" y="2986970"/>
            <a:ext cx="258127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experimental treatment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A2CF4-1937-4F88-B0AA-CB8AA85700B7}"/>
              </a:ext>
            </a:extLst>
          </p:cNvPr>
          <p:cNvSpPr/>
          <p:nvPr/>
        </p:nvSpPr>
        <p:spPr>
          <a:xfrm>
            <a:off x="9210675" y="5524857"/>
            <a:ext cx="1595436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outcome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4A0C6D-39BA-4F47-A4D6-A10DE25431FA}"/>
              </a:ext>
            </a:extLst>
          </p:cNvPr>
          <p:cNvSpPr/>
          <p:nvPr/>
        </p:nvSpPr>
        <p:spPr>
          <a:xfrm>
            <a:off x="9210675" y="4611867"/>
            <a:ext cx="1595436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outcome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345F8A-04DF-4BF8-ABA1-7DC094B0D62A}"/>
              </a:ext>
            </a:extLst>
          </p:cNvPr>
          <p:cNvSpPr/>
          <p:nvPr/>
        </p:nvSpPr>
        <p:spPr>
          <a:xfrm>
            <a:off x="9210675" y="1987552"/>
            <a:ext cx="1595436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outcome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F857-9896-4ACD-B174-5506FEFDA047}"/>
              </a:ext>
            </a:extLst>
          </p:cNvPr>
          <p:cNvSpPr/>
          <p:nvPr/>
        </p:nvSpPr>
        <p:spPr>
          <a:xfrm>
            <a:off x="9210675" y="2929295"/>
            <a:ext cx="1595436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outcome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EA5E9E-2440-4DBA-A562-7C1D747F1076}"/>
              </a:ext>
            </a:extLst>
          </p:cNvPr>
          <p:cNvSpPr/>
          <p:nvPr/>
        </p:nvSpPr>
        <p:spPr>
          <a:xfrm>
            <a:off x="3231709" y="3553896"/>
            <a:ext cx="1531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randomize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C2BE5F-7562-4BB0-B130-5103116F8C87}"/>
              </a:ext>
            </a:extLst>
          </p:cNvPr>
          <p:cNvCxnSpPr/>
          <p:nvPr/>
        </p:nvCxnSpPr>
        <p:spPr>
          <a:xfrm>
            <a:off x="2971800" y="4315003"/>
            <a:ext cx="2105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FBBD36-DE95-4C67-8B6D-E0401F434105}"/>
              </a:ext>
            </a:extLst>
          </p:cNvPr>
          <p:cNvCxnSpPr/>
          <p:nvPr/>
        </p:nvCxnSpPr>
        <p:spPr>
          <a:xfrm flipV="1">
            <a:off x="5100637" y="3919715"/>
            <a:ext cx="871538" cy="39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5CAF3C-B6E8-492B-9412-10C05EB716A2}"/>
              </a:ext>
            </a:extLst>
          </p:cNvPr>
          <p:cNvCxnSpPr/>
          <p:nvPr/>
        </p:nvCxnSpPr>
        <p:spPr>
          <a:xfrm>
            <a:off x="5200650" y="4315003"/>
            <a:ext cx="754855" cy="504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33F82E-1D91-4D16-AAD1-E7D112CA893A}"/>
              </a:ext>
            </a:extLst>
          </p:cNvPr>
          <p:cNvCxnSpPr/>
          <p:nvPr/>
        </p:nvCxnSpPr>
        <p:spPr>
          <a:xfrm flipV="1">
            <a:off x="7981950" y="2667000"/>
            <a:ext cx="97155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A870E8-96AE-4ACF-B050-D489575AB00C}"/>
              </a:ext>
            </a:extLst>
          </p:cNvPr>
          <p:cNvCxnSpPr/>
          <p:nvPr/>
        </p:nvCxnSpPr>
        <p:spPr>
          <a:xfrm>
            <a:off x="8048625" y="3324582"/>
            <a:ext cx="962025" cy="104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C69F6E-DAF5-4B4B-9632-6CD311B18D8F}"/>
              </a:ext>
            </a:extLst>
          </p:cNvPr>
          <p:cNvCxnSpPr/>
          <p:nvPr/>
        </p:nvCxnSpPr>
        <p:spPr>
          <a:xfrm flipV="1">
            <a:off x="7939087" y="5153025"/>
            <a:ext cx="1014413" cy="249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4F87BA-61C7-4171-B09E-723E7FA67E08}"/>
              </a:ext>
            </a:extLst>
          </p:cNvPr>
          <p:cNvCxnSpPr/>
          <p:nvPr/>
        </p:nvCxnSpPr>
        <p:spPr>
          <a:xfrm>
            <a:off x="8048625" y="5524857"/>
            <a:ext cx="962025" cy="39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490AC20-1273-442E-A942-44E3C1BE9EB8}"/>
              </a:ext>
            </a:extLst>
          </p:cNvPr>
          <p:cNvSpPr txBox="1"/>
          <p:nvPr/>
        </p:nvSpPr>
        <p:spPr>
          <a:xfrm>
            <a:off x="3231709" y="6210300"/>
            <a:ext cx="1874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Forward in time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1A9F8A6-9D8D-457C-92A8-5647BEB95849}"/>
              </a:ext>
            </a:extLst>
          </p:cNvPr>
          <p:cNvSpPr/>
          <p:nvPr/>
        </p:nvSpPr>
        <p:spPr>
          <a:xfrm>
            <a:off x="971550" y="5920144"/>
            <a:ext cx="7077075" cy="333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4025-9E42-492D-84A8-CC5CCC24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Randomized Controlled Trial or Randomized Clinical Trial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35DFCB-9393-4117-9F18-74093BFD8718}"/>
              </a:ext>
            </a:extLst>
          </p:cNvPr>
          <p:cNvSpPr/>
          <p:nvPr/>
        </p:nvSpPr>
        <p:spPr>
          <a:xfrm>
            <a:off x="1438275" y="2319338"/>
            <a:ext cx="9610725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Ethical concerns </a:t>
            </a:r>
          </a:p>
          <a:p>
            <a:pPr marL="342900" indent="-34290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should not compare to an inferior treatment </a:t>
            </a:r>
          </a:p>
          <a:p>
            <a:pPr marL="342900" indent="-34290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should not withhold treatment known to be effective patients </a:t>
            </a:r>
          </a:p>
          <a:p>
            <a:pPr marL="342900" indent="-342900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need to have informed consent to participate  -- statement of risks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95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C088-856B-4F51-982C-5FECF2DD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975" cy="1625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Study Designs: Experimental Studies, Concepts </a:t>
            </a:r>
            <a:b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AC805-3EA6-4C64-8472-BCA0A62A3333}"/>
              </a:ext>
            </a:extLst>
          </p:cNvPr>
          <p:cNvSpPr/>
          <p:nvPr/>
        </p:nvSpPr>
        <p:spPr>
          <a:xfrm>
            <a:off x="838199" y="2252663"/>
            <a:ext cx="10734676" cy="3640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Concurrent Controls: groups treated alike in similar time frame (possibly a “sham” procedure if surgery)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–“</a:t>
            </a: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Hawthorne effect” subjects change their behavior simply  because they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      are in a study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Masking: double is best; neither subject nor investigator knows treatment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Randomization: eliminates selection bias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3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>
            <a:extLst>
              <a:ext uri="{FF2B5EF4-FFF2-40B4-BE49-F238E27FC236}">
                <a16:creationId xmlns:a16="http://schemas.microsoft.com/office/drawing/2014/main" id="{86D8487C-A9C2-4098-8EC9-097DB549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0C089-1FA2-485A-B3A8-D8ED3F328874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4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0F10A5BA-A190-4194-BB85-A3282DB50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>
                <a:solidFill>
                  <a:srgbClr val="0000FF"/>
                </a:solidFill>
              </a:rPr>
              <a:t>Selection bias</a:t>
            </a:r>
          </a:p>
        </p:txBody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146B1830-C468-41B7-8E59-8D4BDB9B9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229600" cy="51816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ru-RU"/>
              <a:t>       Any systematic error that arises in the process of identifying the study population</a:t>
            </a:r>
          </a:p>
          <a:p>
            <a:pPr marL="609600" indent="-609600">
              <a:buNone/>
            </a:pPr>
            <a:r>
              <a:rPr lang="en-US" altLang="ru-RU"/>
              <a:t>       It affects the representativeness of the study</a:t>
            </a:r>
          </a:p>
          <a:p>
            <a:pPr marL="609600" indent="-609600">
              <a:buNone/>
            </a:pPr>
            <a:r>
              <a:rPr lang="en-US" altLang="ru-RU"/>
              <a:t>       It occurs when there is a difference between sample and population with respect to a variable</a:t>
            </a:r>
          </a:p>
          <a:p>
            <a:pPr marL="609600" indent="-609600">
              <a:buNone/>
            </a:pPr>
            <a:r>
              <a:rPr lang="en-US" altLang="ru-RU"/>
              <a:t>       </a:t>
            </a:r>
          </a:p>
          <a:p>
            <a:pPr marL="609600" indent="-609600">
              <a:buNone/>
            </a:pPr>
            <a:r>
              <a:rPr lang="en-US" altLang="ru-RU"/>
              <a:t>       Examples of selection bias:</a:t>
            </a:r>
          </a:p>
          <a:p>
            <a:pPr marL="1371600" lvl="2" indent="-457200">
              <a:buFontTx/>
              <a:buAutoNum type="arabicPeriod"/>
            </a:pPr>
            <a:r>
              <a:rPr lang="en-US" altLang="ru-RU"/>
              <a:t>Diagnostic bias</a:t>
            </a:r>
          </a:p>
          <a:p>
            <a:pPr marL="1371600" lvl="2" indent="-457200">
              <a:buFontTx/>
              <a:buAutoNum type="arabicPeriod"/>
            </a:pPr>
            <a:r>
              <a:rPr lang="en-US" altLang="ru-RU"/>
              <a:t>Volunteer bias</a:t>
            </a:r>
          </a:p>
          <a:p>
            <a:pPr marL="1371600" lvl="2" indent="-457200">
              <a:buFontTx/>
              <a:buAutoNum type="arabicPeriod"/>
            </a:pPr>
            <a:r>
              <a:rPr lang="en-US" altLang="ru-RU"/>
              <a:t>Non-response bias</a:t>
            </a:r>
          </a:p>
          <a:p>
            <a:pPr marL="1371600" lvl="2" indent="-457200">
              <a:buFontTx/>
              <a:buAutoNum type="arabicPeriod"/>
            </a:pPr>
            <a:r>
              <a:rPr lang="en-US" altLang="ru-RU"/>
              <a:t>Loss to follow-up bias</a:t>
            </a:r>
          </a:p>
          <a:p>
            <a:pPr marL="609600" indent="-609600">
              <a:buNone/>
            </a:pPr>
            <a:endParaRPr lang="en-US" alt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9E09-36FF-4A00-BFD8-FA95834A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Study Designs: Meta-Analysis “Meta”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2C141F-16A8-4C73-96AE-E11D0DC22AF3}"/>
              </a:ext>
            </a:extLst>
          </p:cNvPr>
          <p:cNvSpPr/>
          <p:nvPr/>
        </p:nvSpPr>
        <p:spPr>
          <a:xfrm>
            <a:off x="1628775" y="2085975"/>
            <a:ext cx="9324975" cy="335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Study Designs: Meta-Analysis “Meta” meaning later and more highly organized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Uses published data from several studies to permit an overall conclusion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Similar to review articles, but requires quantitation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NB: review articles; summarize known literature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4823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81F4-32FC-4722-B374-7AEBF1F3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Study Designs: Experimental Studies*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08AD6-9AC2-485C-8C9C-75DEB636B4CD}"/>
              </a:ext>
            </a:extLst>
          </p:cNvPr>
          <p:cNvSpPr/>
          <p:nvPr/>
        </p:nvSpPr>
        <p:spPr>
          <a:xfrm>
            <a:off x="1066801" y="2114550"/>
            <a:ext cx="98774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Study Designs: Experimental Studies*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Controlled clinical trials: the “gold standard” according to many investigators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–an experimental drug or procedure is compared to another drug or procedure, either a placebo or the previously accepted treatment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Uncontrolled Clinical Trial: the new treatment is described, but not compared to anything *subject is manipulated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09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9B94-F070-43BF-9739-27A77FF2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Study Designs: Summary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D50BB5-498A-46F9-853C-527452283718}"/>
              </a:ext>
            </a:extLst>
          </p:cNvPr>
          <p:cNvSpPr/>
          <p:nvPr/>
        </p:nvSpPr>
        <p:spPr>
          <a:xfrm>
            <a:off x="962025" y="2371725"/>
            <a:ext cx="105156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Study Designs: Summary Many study designs </a:t>
            </a:r>
          </a:p>
          <a:p>
            <a:pPr>
              <a:spcBef>
                <a:spcPts val="1125"/>
              </a:spcBef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Objectives:</a:t>
            </a:r>
          </a:p>
          <a:p>
            <a:pPr>
              <a:spcBef>
                <a:spcPts val="1125"/>
              </a:spcBef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–to be familiar with study design terminology</a:t>
            </a:r>
          </a:p>
          <a:p>
            <a:pPr>
              <a:spcBef>
                <a:spcPts val="1125"/>
              </a:spcBef>
            </a:pPr>
            <a:r>
              <a:rPr lang="en-US" sz="28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   –to be able to identify the major study designs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0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5">
            <a:extLst>
              <a:ext uri="{FF2B5EF4-FFF2-40B4-BE49-F238E27FC236}">
                <a16:creationId xmlns:a16="http://schemas.microsoft.com/office/drawing/2014/main" id="{C9BD242C-B75B-457F-BFA5-57461BDC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686AA8-EDC8-46EE-B1BC-57DE51A7E3BF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400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9FE3AE76-8478-49A1-88E9-8BC807E3C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>
                <a:solidFill>
                  <a:srgbClr val="0000FF"/>
                </a:solidFill>
              </a:rPr>
              <a:t>Information/observation/bias</a:t>
            </a:r>
          </a:p>
        </p:txBody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9FC6EC05-4932-4E6C-BE63-F22E419AC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altLang="ru-RU"/>
              <a:t>      Any systematic error in the measurement of information on exposure or disease</a:t>
            </a:r>
          </a:p>
          <a:p>
            <a:pPr marL="609600" indent="-609600">
              <a:buNone/>
            </a:pPr>
            <a:endParaRPr lang="en-US" altLang="ru-RU"/>
          </a:p>
          <a:p>
            <a:pPr marL="609600" indent="-609600">
              <a:buNone/>
            </a:pPr>
            <a:r>
              <a:rPr lang="en-US" altLang="ru-RU"/>
              <a:t>      Examples of information bias:</a:t>
            </a:r>
          </a:p>
          <a:p>
            <a:pPr marL="990600" lvl="1" indent="-533400">
              <a:buFontTx/>
              <a:buAutoNum type="arabicPeriod"/>
            </a:pPr>
            <a:r>
              <a:rPr lang="en-US" altLang="ru-RU"/>
              <a:t>Interviewer bias/observer bias</a:t>
            </a:r>
          </a:p>
          <a:p>
            <a:pPr marL="990600" lvl="1" indent="-533400">
              <a:buFontTx/>
              <a:buAutoNum type="arabicPeriod"/>
            </a:pPr>
            <a:r>
              <a:rPr lang="en-US" altLang="ru-RU"/>
              <a:t>Recall bias / Response bias</a:t>
            </a:r>
          </a:p>
          <a:p>
            <a:pPr marL="990600" lvl="1" indent="-533400">
              <a:buFontTx/>
              <a:buAutoNum type="arabicPeriod"/>
            </a:pPr>
            <a:r>
              <a:rPr lang="en-US" altLang="ru-RU"/>
              <a:t>Social desirability bias</a:t>
            </a:r>
          </a:p>
          <a:p>
            <a:pPr marL="990600" lvl="1" indent="-533400">
              <a:buFontTx/>
              <a:buAutoNum type="arabicPeriod"/>
            </a:pPr>
            <a:r>
              <a:rPr lang="en-US" altLang="ru-RU"/>
              <a:t>Placebo effect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5">
            <a:extLst>
              <a:ext uri="{FF2B5EF4-FFF2-40B4-BE49-F238E27FC236}">
                <a16:creationId xmlns:a16="http://schemas.microsoft.com/office/drawing/2014/main" id="{56D7392F-D71E-4956-8761-3EBFBA95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5B6B34-053D-4298-A2E7-E5E712548461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4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B9924018-C502-4C80-AA63-A0F54FBA4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>
                <a:solidFill>
                  <a:srgbClr val="0000FF"/>
                </a:solidFill>
              </a:rPr>
              <a:t>Ways to minimize bias</a:t>
            </a:r>
          </a:p>
        </p:txBody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F1B94E71-F99F-4C7A-83EF-FE69CAE43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41600" y="2327276"/>
            <a:ext cx="7340600" cy="37687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ru-RU"/>
              <a:t>Choose study design carefully </a:t>
            </a:r>
          </a:p>
          <a:p>
            <a:pPr marL="609600" indent="-609600">
              <a:buFontTx/>
              <a:buAutoNum type="arabicPeriod"/>
            </a:pPr>
            <a:r>
              <a:rPr lang="en-US" altLang="ru-RU"/>
              <a:t>Choose objective rather than subjective outcomes</a:t>
            </a:r>
          </a:p>
          <a:p>
            <a:pPr marL="609600" indent="-609600">
              <a:buFontTx/>
              <a:buAutoNum type="arabicPeriod"/>
            </a:pPr>
            <a:r>
              <a:rPr lang="en-US" altLang="ru-RU"/>
              <a:t>Blind interviewers whenever possible</a:t>
            </a:r>
          </a:p>
          <a:p>
            <a:pPr marL="609600" indent="-609600">
              <a:buFontTx/>
              <a:buAutoNum type="arabicPeriod"/>
            </a:pPr>
            <a:r>
              <a:rPr lang="en-US" altLang="ru-RU"/>
              <a:t>Use close ended questions whenever possible</a:t>
            </a:r>
          </a:p>
          <a:p>
            <a:pPr marL="609600" indent="-609600">
              <a:buFontTx/>
              <a:buAutoNum type="arabicPeriod"/>
            </a:pPr>
            <a:r>
              <a:rPr lang="en-US" altLang="ru-RU"/>
              <a:t>Collect data on variables you don’t expect to differ between two groups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>
            <a:extLst>
              <a:ext uri="{FF2B5EF4-FFF2-40B4-BE49-F238E27FC236}">
                <a16:creationId xmlns:a16="http://schemas.microsoft.com/office/drawing/2014/main" id="{54596C68-886A-4C25-8191-FC6109CD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C52DB4-8725-4DFA-AB9D-AFFB9CCD4911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400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C0DE5E85-B03D-446F-B8E7-6C038BB07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4000" b="1" dirty="0">
                <a:solidFill>
                  <a:srgbClr val="0000FF"/>
                </a:solidFill>
              </a:rPr>
              <a:t>Role of confounding </a:t>
            </a:r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0F9052C8-A938-4E75-B8EF-EC80A93CC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n-US" altLang="ru-RU" dirty="0"/>
              <a:t>       </a:t>
            </a:r>
            <a:r>
              <a:rPr lang="en-US" altLang="ru-RU" sz="3500" b="1" i="1" dirty="0"/>
              <a:t>Confounding</a:t>
            </a:r>
            <a:r>
              <a:rPr lang="en-US" altLang="ru-RU" sz="3500" dirty="0"/>
              <a:t> refers to the mixing of the effect of an extraneous variable with the effect of the exposure and disease of interest</a:t>
            </a:r>
          </a:p>
          <a:p>
            <a:pPr marL="609600" indent="-609600">
              <a:buNone/>
            </a:pPr>
            <a:r>
              <a:rPr lang="en-US" altLang="ru-RU" dirty="0"/>
              <a:t>       - </a:t>
            </a:r>
            <a:r>
              <a:rPr lang="en-US" altLang="ru-RU" sz="2400" dirty="0"/>
              <a:t>or </a:t>
            </a:r>
            <a:r>
              <a:rPr lang="en-US" sz="2400" dirty="0"/>
              <a:t>the effect of an independent variable on the outcome or dependent variable (Paul. DeLand, PhD, former SCO Consultant Statistician)</a:t>
            </a:r>
            <a:endParaRPr lang="en-US" altLang="ru-RU" sz="2400" dirty="0"/>
          </a:p>
          <a:p>
            <a:pPr marL="609600" indent="-609600">
              <a:buNone/>
            </a:pPr>
            <a:r>
              <a:rPr lang="en-US" altLang="ru-RU" dirty="0"/>
              <a:t>       </a:t>
            </a:r>
            <a:r>
              <a:rPr lang="en-US" altLang="ru-RU" sz="3200" dirty="0"/>
              <a:t>Characteristics of a confounding variable</a:t>
            </a:r>
          </a:p>
          <a:p>
            <a:pPr marL="1371600" lvl="2" indent="-457200">
              <a:buFontTx/>
              <a:buAutoNum type="arabicPeriod"/>
            </a:pPr>
            <a:r>
              <a:rPr lang="en-US" altLang="ru-RU" sz="2400" dirty="0"/>
              <a:t>Associated with disease in absence of exposure</a:t>
            </a:r>
          </a:p>
          <a:p>
            <a:pPr marL="1371600" lvl="2" indent="-457200">
              <a:buFontTx/>
              <a:buAutoNum type="arabicPeriod"/>
            </a:pPr>
            <a:r>
              <a:rPr lang="en-US" altLang="ru-RU" sz="2400" dirty="0"/>
              <a:t>Associated with exposure but not as a consequence of exposure</a:t>
            </a:r>
          </a:p>
          <a:p>
            <a:pPr marL="1371600" lvl="2" indent="-457200">
              <a:buFontTx/>
              <a:buAutoNum type="arabicPeriod"/>
            </a:pPr>
            <a:r>
              <a:rPr lang="en-US" altLang="ru-RU" sz="2400" dirty="0"/>
              <a:t>The frequency of the confounding variable vary between the groups that are compared</a:t>
            </a:r>
          </a:p>
          <a:p>
            <a:pPr marL="1371600" lvl="2" indent="-457200">
              <a:buNone/>
            </a:pPr>
            <a:r>
              <a:rPr lang="en-US" altLang="ru-RU" sz="2400" dirty="0"/>
              <a:t>Example: In association between smoking and lung cancer alcohol drinking suspected as a confounding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0E19-0559-4BD0-87D2-0D3B0097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Open Sans"/>
              </a:rPr>
              <a:t>Confounding Example: OD Income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07D277-7FF9-4DED-9FBE-9D427425C249}"/>
              </a:ext>
            </a:extLst>
          </p:cNvPr>
          <p:cNvSpPr/>
          <p:nvPr/>
        </p:nvSpPr>
        <p:spPr>
          <a:xfrm>
            <a:off x="990600" y="1690688"/>
            <a:ext cx="986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44444"/>
                </a:solidFill>
                <a:latin typeface="Open Sans"/>
              </a:rPr>
              <a:t>From a survey of ODs, the following average annual income information was reported: </a:t>
            </a: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5574F0-7C5A-4AB7-B8A5-1D0AA0BD9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48827"/>
              </p:ext>
            </p:extLst>
          </p:nvPr>
        </p:nvGraphicFramePr>
        <p:xfrm>
          <a:off x="1611312" y="2423507"/>
          <a:ext cx="86264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770639041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782247108"/>
                    </a:ext>
                  </a:extLst>
                </a:gridCol>
                <a:gridCol w="4076701">
                  <a:extLst>
                    <a:ext uri="{9D8B030D-6E8A-4147-A177-3AD203B41FA5}">
                      <a16:colId xmlns:a16="http://schemas.microsoft.com/office/drawing/2014/main" val="2098132133"/>
                    </a:ext>
                  </a:extLst>
                </a:gridCol>
              </a:tblGrid>
              <a:tr h="40602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Mean Income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Mean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Yrs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 Experience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943840"/>
                  </a:ext>
                </a:extLst>
              </a:tr>
              <a:tr h="4060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$82,000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17 years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884757"/>
                  </a:ext>
                </a:extLst>
              </a:tr>
              <a:tr h="4060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$63,000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11 years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7206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C261A99-711E-4430-8F31-8E2E0902F361}"/>
              </a:ext>
            </a:extLst>
          </p:cNvPr>
          <p:cNvSpPr/>
          <p:nvPr/>
        </p:nvSpPr>
        <p:spPr>
          <a:xfrm>
            <a:off x="7343775" y="6082709"/>
            <a:ext cx="3342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1600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* Example from Paul DeLand, PhD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FF148-EF10-4472-9BE7-D48A0EB4803F}"/>
              </a:ext>
            </a:extLst>
          </p:cNvPr>
          <p:cNvSpPr/>
          <p:nvPr/>
        </p:nvSpPr>
        <p:spPr>
          <a:xfrm>
            <a:off x="1063569" y="4220661"/>
            <a:ext cx="10433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Question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: is years of experience a variable that is confounded with gender to affect income? </a:t>
            </a:r>
          </a:p>
          <a:p>
            <a:endParaRPr lang="en-US" dirty="0">
              <a:solidFill>
                <a:srgbClr val="444444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r>
              <a:rPr lang="en-US" b="1" i="1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Answer: 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there is a strong correlation between income and years of experience, so the income difference between men and women is explained in part by the difference in years of experience.</a:t>
            </a:r>
          </a:p>
          <a:p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b="1" i="1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That is, </a:t>
            </a:r>
            <a:r>
              <a:rPr lang="en-US" dirty="0">
                <a:solidFill>
                  <a:srgbClr val="444444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the effect of gender on income is confounded with the effect of years of experience on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9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2551</Words>
  <Application>Microsoft Office PowerPoint</Application>
  <PresentationFormat>Widescreen</PresentationFormat>
  <Paragraphs>409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Helvetica</vt:lpstr>
      <vt:lpstr>Open Sans</vt:lpstr>
      <vt:lpstr>Times New Roman</vt:lpstr>
      <vt:lpstr>Office Theme</vt:lpstr>
      <vt:lpstr>Lecture 10. Bias and confounding. Overview of study design.</vt:lpstr>
      <vt:lpstr>PowerPoint Presentation</vt:lpstr>
      <vt:lpstr>PowerPoint Presentation</vt:lpstr>
      <vt:lpstr>Role of bias</vt:lpstr>
      <vt:lpstr>Selection bias</vt:lpstr>
      <vt:lpstr>Information/observation/bias</vt:lpstr>
      <vt:lpstr>Ways to minimize bias</vt:lpstr>
      <vt:lpstr>Role of confounding </vt:lpstr>
      <vt:lpstr>Confounding Example: OD Income</vt:lpstr>
      <vt:lpstr>PowerPoint Presentation</vt:lpstr>
      <vt:lpstr>PowerPoint Presentation</vt:lpstr>
      <vt:lpstr>Effect of confounding </vt:lpstr>
      <vt:lpstr>Control of confounding variables</vt:lpstr>
      <vt:lpstr>Criteria to asses the strength of evidence for cause and effect relationship</vt:lpstr>
      <vt:lpstr>Criteria to asses the strength…</vt:lpstr>
      <vt:lpstr>Criteria to asses the strength…</vt:lpstr>
      <vt:lpstr>Overview of epidemiological studies  </vt:lpstr>
      <vt:lpstr>Study design</vt:lpstr>
      <vt:lpstr>Study Design Core Competency</vt:lpstr>
      <vt:lpstr>Research Designs:</vt:lpstr>
      <vt:lpstr>Overview of Study Designs Observational (no intervention)</vt:lpstr>
      <vt:lpstr>Characteristics of Study Designs</vt:lpstr>
      <vt:lpstr>Research Designs:</vt:lpstr>
      <vt:lpstr>Observational Study Design: Case-Series</vt:lpstr>
      <vt:lpstr>Observational Study Design: Case Series</vt:lpstr>
      <vt:lpstr>Observational Study Design: Case-Control</vt:lpstr>
      <vt:lpstr>Case Control Studies:</vt:lpstr>
      <vt:lpstr>Case-Control Studies: Example</vt:lpstr>
      <vt:lpstr>Case-Control Studies: Example 2:</vt:lpstr>
      <vt:lpstr>Case-Control Studies:</vt:lpstr>
      <vt:lpstr>Observational Study Design: Cross-Sectional</vt:lpstr>
      <vt:lpstr>Cross Sectional Study:</vt:lpstr>
      <vt:lpstr>Cross-Sectional Study:</vt:lpstr>
      <vt:lpstr>Cross Sectional Studies: Summary Measure</vt:lpstr>
      <vt:lpstr>Observational Study Design: Cohort Studies</vt:lpstr>
      <vt:lpstr>Prospective Cohort Study:</vt:lpstr>
      <vt:lpstr>Prospective Cohort Studies</vt:lpstr>
      <vt:lpstr>Prospective Cohort Studies</vt:lpstr>
      <vt:lpstr>Observational Study Design:</vt:lpstr>
      <vt:lpstr>Historical Cohort Design</vt:lpstr>
      <vt:lpstr>Historical Cohort Studies</vt:lpstr>
      <vt:lpstr>Case-Control vs. Historical Cohort:</vt:lpstr>
      <vt:lpstr>Case Control Studies:</vt:lpstr>
      <vt:lpstr>Historical Cohort Design:</vt:lpstr>
      <vt:lpstr>PowerPoint Presentation</vt:lpstr>
      <vt:lpstr>Study Designs: Experimental Studies*</vt:lpstr>
      <vt:lpstr>Randomized Controlled Trial or Randomized Clinical Trial</vt:lpstr>
      <vt:lpstr>Randomized Controlled Trial or Randomized Clinical Trial</vt:lpstr>
      <vt:lpstr>Study Designs: Experimental Studies, Concepts  </vt:lpstr>
      <vt:lpstr>Study Designs: Meta-Analysis “Meta”</vt:lpstr>
      <vt:lpstr>Study Designs: Experimental Studies*</vt:lpstr>
      <vt:lpstr>Study Designs: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Farida</dc:creator>
  <cp:lastModifiedBy>Farida</cp:lastModifiedBy>
  <cp:revision>33</cp:revision>
  <dcterms:created xsi:type="dcterms:W3CDTF">2020-03-14T12:33:30Z</dcterms:created>
  <dcterms:modified xsi:type="dcterms:W3CDTF">2020-03-15T06:30:49Z</dcterms:modified>
</cp:coreProperties>
</file>